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332" r:id="rId2"/>
    <p:sldId id="338" r:id="rId3"/>
    <p:sldId id="273" r:id="rId4"/>
    <p:sldId id="341" r:id="rId5"/>
    <p:sldId id="308" r:id="rId6"/>
    <p:sldId id="261" r:id="rId7"/>
    <p:sldId id="339" r:id="rId8"/>
    <p:sldId id="310" r:id="rId9"/>
    <p:sldId id="340" r:id="rId10"/>
    <p:sldId id="309" r:id="rId11"/>
    <p:sldId id="344" r:id="rId12"/>
    <p:sldId id="343" r:id="rId13"/>
    <p:sldId id="346" r:id="rId14"/>
    <p:sldId id="347" r:id="rId15"/>
    <p:sldId id="348" r:id="rId16"/>
    <p:sldId id="349" r:id="rId17"/>
    <p:sldId id="312" r:id="rId18"/>
    <p:sldId id="313" r:id="rId19"/>
    <p:sldId id="317" r:id="rId20"/>
    <p:sldId id="315" r:id="rId21"/>
    <p:sldId id="331" r:id="rId22"/>
    <p:sldId id="318" r:id="rId23"/>
    <p:sldId id="335"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p:cViewPr>
        <p:scale>
          <a:sx n="96" d="100"/>
          <a:sy n="96" d="100"/>
        </p:scale>
        <p:origin x="-124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4F012-F842-4F0A-AD3C-E918BF424D4D}" type="datetimeFigureOut">
              <a:rPr lang="tr-TR" smtClean="0"/>
              <a:pPr/>
              <a:t>26.06.2018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2D506-C673-445E-842E-09FCFBEBDF15}" type="slidenum">
              <a:rPr lang="tr-TR" smtClean="0"/>
              <a:pPr/>
              <a:t>‹#›</a:t>
            </a:fld>
            <a:endParaRPr lang="tr-TR"/>
          </a:p>
        </p:txBody>
      </p:sp>
    </p:spTree>
    <p:extLst>
      <p:ext uri="{BB962C8B-B14F-4D97-AF65-F5344CB8AC3E}">
        <p14:creationId xmlns="" xmlns:p14="http://schemas.microsoft.com/office/powerpoint/2010/main" val="274499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C2D506-C673-445E-842E-09FCFBEBDF15}" type="slidenum">
              <a:rPr lang="tr-TR" smtClean="0"/>
              <a:pPr/>
              <a:t>3</a:t>
            </a:fld>
            <a:endParaRPr lang="tr-TR"/>
          </a:p>
        </p:txBody>
      </p:sp>
    </p:spTree>
    <p:extLst>
      <p:ext uri="{BB962C8B-B14F-4D97-AF65-F5344CB8AC3E}">
        <p14:creationId xmlns="" xmlns:p14="http://schemas.microsoft.com/office/powerpoint/2010/main" val="33902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7C2D506-C673-445E-842E-09FCFBEBDF15}" type="slidenum">
              <a:rPr lang="tr-TR" smtClean="0"/>
              <a:pPr/>
              <a:t>15</a:t>
            </a:fld>
            <a:endParaRPr lang="tr-TR"/>
          </a:p>
        </p:txBody>
      </p:sp>
    </p:spTree>
    <p:extLst>
      <p:ext uri="{BB962C8B-B14F-4D97-AF65-F5344CB8AC3E}">
        <p14:creationId xmlns:p14="http://schemas.microsoft.com/office/powerpoint/2010/main" xmlns="" val="20909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26.06.2018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pPr/>
              <a:t>26.06.2018</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tanıtım\1.png"/>
          <p:cNvPicPr>
            <a:picLocks noChangeAspect="1" noChangeArrowheads="1"/>
          </p:cNvPicPr>
          <p:nvPr/>
        </p:nvPicPr>
        <p:blipFill>
          <a:blip r:embed="rId2" cstate="print"/>
          <a:srcRect/>
          <a:stretch>
            <a:fillRect/>
          </a:stretch>
        </p:blipFill>
        <p:spPr bwMode="auto">
          <a:xfrm>
            <a:off x="0" y="0"/>
            <a:ext cx="4427984" cy="6858000"/>
          </a:xfrm>
          <a:prstGeom prst="rect">
            <a:avLst/>
          </a:prstGeom>
          <a:noFill/>
        </p:spPr>
      </p:pic>
      <p:pic>
        <p:nvPicPr>
          <p:cNvPr id="44034" name="Picture 2" descr="F:\tanıtım\3.png"/>
          <p:cNvPicPr>
            <a:picLocks noChangeAspect="1" noChangeArrowheads="1"/>
          </p:cNvPicPr>
          <p:nvPr/>
        </p:nvPicPr>
        <p:blipFill>
          <a:blip r:embed="rId3" cstate="print"/>
          <a:srcRect/>
          <a:stretch>
            <a:fillRect/>
          </a:stretch>
        </p:blipFill>
        <p:spPr bwMode="auto">
          <a:xfrm>
            <a:off x="4427984" y="0"/>
            <a:ext cx="4716016"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SUS\Desktop\lojistikK.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013176"/>
            <a:ext cx="5996833" cy="1844824"/>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C:\Users\ASUS\Desktop\LOJ.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55776" y="5013176"/>
            <a:ext cx="4415050" cy="184482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İçerik Yer Tutucusu 2"/>
          <p:cNvSpPr>
            <a:spLocks noGrp="1"/>
          </p:cNvSpPr>
          <p:nvPr>
            <p:ph idx="1"/>
          </p:nvPr>
        </p:nvSpPr>
        <p:spPr>
          <a:xfrm>
            <a:off x="179512" y="620687"/>
            <a:ext cx="8496944" cy="4085823"/>
          </a:xfrm>
        </p:spPr>
        <p:txBody>
          <a:bodyPr>
            <a:normAutofit fontScale="77500" lnSpcReduction="20000"/>
          </a:bodyPr>
          <a:lstStyle/>
          <a:p>
            <a:pPr algn="just"/>
            <a:r>
              <a:rPr lang="tr-TR" sz="2200" b="0" dirty="0" smtClean="0">
                <a:latin typeface="Arial" pitchFamily="34" charset="0"/>
                <a:cs typeface="Arial" pitchFamily="34" charset="0"/>
              </a:rPr>
              <a:t>		</a:t>
            </a:r>
            <a:r>
              <a:rPr lang="tr-TR" sz="2600" dirty="0">
                <a:latin typeface="Arial" pitchFamily="34" charset="0"/>
                <a:cs typeface="Arial" pitchFamily="34" charset="0"/>
              </a:rPr>
              <a:t>Mezun olan ve sektöre yönlendirilecek öğrencilerimiz</a:t>
            </a:r>
            <a:r>
              <a:rPr lang="tr-TR" sz="2600" dirty="0" smtClean="0">
                <a:latin typeface="Arial" pitchFamily="34" charset="0"/>
                <a:cs typeface="Arial" pitchFamily="34" charset="0"/>
              </a:rPr>
              <a:t>;</a:t>
            </a:r>
          </a:p>
          <a:p>
            <a:pPr>
              <a:buFont typeface="Arial"/>
              <a:buChar char="•"/>
            </a:pPr>
            <a:r>
              <a:rPr lang="tr-TR" sz="2600" b="0" dirty="0" smtClean="0">
                <a:latin typeface="Arial" pitchFamily="34" charset="0"/>
                <a:cs typeface="Arial" pitchFamily="34" charset="0"/>
              </a:rPr>
              <a:t>Alım-satım</a:t>
            </a:r>
            <a:r>
              <a:rPr lang="tr-TR" sz="2600" b="0" smtClean="0">
                <a:latin typeface="Arial" pitchFamily="34" charset="0"/>
                <a:cs typeface="Arial" pitchFamily="34" charset="0"/>
              </a:rPr>
              <a:t>, lojistik pazarlama </a:t>
            </a:r>
            <a:r>
              <a:rPr lang="tr-TR" sz="2600" b="0" dirty="0" smtClean="0">
                <a:latin typeface="Arial" pitchFamily="34" charset="0"/>
                <a:cs typeface="Arial" pitchFamily="34" charset="0"/>
              </a:rPr>
              <a:t>işlemlerini yapan,</a:t>
            </a:r>
          </a:p>
          <a:p>
            <a:pPr>
              <a:buFont typeface="Arial"/>
              <a:buChar char="•"/>
            </a:pPr>
            <a:r>
              <a:rPr lang="tr-TR" sz="2600" b="0" dirty="0" smtClean="0">
                <a:latin typeface="Arial" pitchFamily="34" charset="0"/>
                <a:cs typeface="Arial" pitchFamily="34" charset="0"/>
              </a:rPr>
              <a:t>Lojistik operasyon planlayan,</a:t>
            </a:r>
          </a:p>
          <a:p>
            <a:pPr>
              <a:buFont typeface="Arial"/>
              <a:buChar char="•"/>
            </a:pPr>
            <a:r>
              <a:rPr lang="tr-TR" sz="2600" b="0" dirty="0" smtClean="0">
                <a:latin typeface="Arial" pitchFamily="34" charset="0"/>
                <a:cs typeface="Arial" pitchFamily="34" charset="0"/>
              </a:rPr>
              <a:t>Depo tasarım, depo ile ilgili iş ve işlemleri yapan,</a:t>
            </a:r>
          </a:p>
          <a:p>
            <a:pPr>
              <a:buFont typeface="Arial"/>
              <a:buChar char="•"/>
            </a:pPr>
            <a:r>
              <a:rPr lang="tr-TR" sz="2600" b="0" dirty="0" smtClean="0">
                <a:latin typeface="Arial" pitchFamily="34" charset="0"/>
                <a:cs typeface="Arial" pitchFamily="34" charset="0"/>
              </a:rPr>
              <a:t>Dağıtım </a:t>
            </a:r>
            <a:r>
              <a:rPr lang="tr-TR" sz="2600" b="0" dirty="0">
                <a:latin typeface="Arial" pitchFamily="34" charset="0"/>
                <a:cs typeface="Arial" pitchFamily="34" charset="0"/>
              </a:rPr>
              <a:t>sürecinde etkin rol </a:t>
            </a:r>
            <a:r>
              <a:rPr lang="tr-TR" sz="2600" b="0" dirty="0" smtClean="0">
                <a:latin typeface="Arial" pitchFamily="34" charset="0"/>
                <a:cs typeface="Arial" pitchFamily="34" charset="0"/>
              </a:rPr>
              <a:t>oynayan,</a:t>
            </a:r>
            <a:endParaRPr lang="tr-TR" sz="2600" b="0" dirty="0">
              <a:latin typeface="Arial" pitchFamily="34" charset="0"/>
              <a:cs typeface="Arial" pitchFamily="34" charset="0"/>
            </a:endParaRPr>
          </a:p>
          <a:p>
            <a:pPr>
              <a:buFont typeface="Arial"/>
              <a:buChar char="•"/>
            </a:pPr>
            <a:r>
              <a:rPr lang="tr-TR" sz="2600" b="0" dirty="0">
                <a:latin typeface="Arial" pitchFamily="34" charset="0"/>
                <a:cs typeface="Arial" pitchFamily="34" charset="0"/>
              </a:rPr>
              <a:t>Ambalajlama </a:t>
            </a:r>
            <a:r>
              <a:rPr lang="tr-TR" sz="2600" b="0" dirty="0" smtClean="0">
                <a:latin typeface="Arial" pitchFamily="34" charset="0"/>
                <a:cs typeface="Arial" pitchFamily="34" charset="0"/>
              </a:rPr>
              <a:t>yapabilen,</a:t>
            </a:r>
            <a:endParaRPr lang="tr-TR" sz="2600" b="0" dirty="0">
              <a:latin typeface="Arial" pitchFamily="34" charset="0"/>
              <a:cs typeface="Arial" pitchFamily="34" charset="0"/>
            </a:endParaRPr>
          </a:p>
          <a:p>
            <a:pPr>
              <a:buFont typeface="Arial"/>
              <a:buChar char="•"/>
            </a:pPr>
            <a:r>
              <a:rPr lang="tr-TR" sz="2600" b="0" dirty="0">
                <a:latin typeface="Arial" pitchFamily="34" charset="0"/>
                <a:cs typeface="Arial" pitchFamily="34" charset="0"/>
              </a:rPr>
              <a:t>Kalite sürecinin gereğini yerine </a:t>
            </a:r>
            <a:r>
              <a:rPr lang="tr-TR" sz="2600" b="0" dirty="0" smtClean="0">
                <a:latin typeface="Arial" pitchFamily="34" charset="0"/>
                <a:cs typeface="Arial" pitchFamily="34" charset="0"/>
              </a:rPr>
              <a:t>getiren,</a:t>
            </a:r>
            <a:endParaRPr lang="tr-TR" sz="2600" b="0" dirty="0">
              <a:latin typeface="Arial" pitchFamily="34" charset="0"/>
              <a:cs typeface="Arial" pitchFamily="34" charset="0"/>
            </a:endParaRPr>
          </a:p>
          <a:p>
            <a:pPr>
              <a:buFont typeface="Arial"/>
              <a:buChar char="•"/>
            </a:pPr>
            <a:r>
              <a:rPr lang="tr-TR" sz="2600" b="0" dirty="0">
                <a:latin typeface="Arial" pitchFamily="34" charset="0"/>
                <a:cs typeface="Arial" pitchFamily="34" charset="0"/>
              </a:rPr>
              <a:t>Taşıma ile ilgili yükleme boşaltma işlemlerini </a:t>
            </a:r>
            <a:r>
              <a:rPr lang="tr-TR" sz="2600" b="0" dirty="0" smtClean="0">
                <a:latin typeface="Arial" pitchFamily="34" charset="0"/>
                <a:cs typeface="Arial" pitchFamily="34" charset="0"/>
              </a:rPr>
              <a:t>yapan, gerekli araçları kullanan,</a:t>
            </a:r>
            <a:endParaRPr lang="tr-TR" sz="2600" b="0" dirty="0">
              <a:latin typeface="Arial" pitchFamily="34" charset="0"/>
              <a:cs typeface="Arial" pitchFamily="34" charset="0"/>
            </a:endParaRPr>
          </a:p>
          <a:p>
            <a:pPr>
              <a:buFont typeface="Arial"/>
              <a:buChar char="•"/>
            </a:pPr>
            <a:r>
              <a:rPr lang="tr-TR" sz="2600" b="0" dirty="0">
                <a:latin typeface="Arial" pitchFamily="34" charset="0"/>
                <a:cs typeface="Arial" pitchFamily="34" charset="0"/>
              </a:rPr>
              <a:t>Taşıma ile ilgili belge </a:t>
            </a:r>
            <a:r>
              <a:rPr lang="tr-TR" sz="2600" b="0" dirty="0" smtClean="0">
                <a:latin typeface="Arial" pitchFamily="34" charset="0"/>
                <a:cs typeface="Arial" pitchFamily="34" charset="0"/>
              </a:rPr>
              <a:t>düzenleyen,</a:t>
            </a:r>
            <a:endParaRPr lang="tr-TR" sz="2600" b="0" dirty="0">
              <a:latin typeface="Arial" pitchFamily="34" charset="0"/>
              <a:cs typeface="Arial" pitchFamily="34" charset="0"/>
            </a:endParaRPr>
          </a:p>
          <a:p>
            <a:pPr>
              <a:buFont typeface="Arial"/>
              <a:buChar char="•"/>
            </a:pPr>
            <a:r>
              <a:rPr lang="tr-TR" sz="2600" b="0" dirty="0">
                <a:latin typeface="Arial" pitchFamily="34" charset="0"/>
                <a:cs typeface="Arial" pitchFamily="34" charset="0"/>
              </a:rPr>
              <a:t>Mesleği ile ilgili ofis programlarını </a:t>
            </a:r>
            <a:r>
              <a:rPr lang="tr-TR" sz="2600" b="0" dirty="0" smtClean="0">
                <a:latin typeface="Arial" pitchFamily="34" charset="0"/>
                <a:cs typeface="Arial" pitchFamily="34" charset="0"/>
              </a:rPr>
              <a:t>kullanan,</a:t>
            </a:r>
          </a:p>
          <a:p>
            <a:pPr>
              <a:buFont typeface="Arial"/>
              <a:buChar char="•"/>
            </a:pPr>
            <a:r>
              <a:rPr lang="tr-TR" sz="2600" b="0" dirty="0" smtClean="0">
                <a:latin typeface="Arial" pitchFamily="34" charset="0"/>
                <a:cs typeface="Arial" pitchFamily="34" charset="0"/>
              </a:rPr>
              <a:t>Gümrük işlemlerini takip edebilme özelliklerine sahip olan kişidir.</a:t>
            </a:r>
          </a:p>
          <a:p>
            <a:endParaRPr lang="tr-TR" dirty="0"/>
          </a:p>
        </p:txBody>
      </p:sp>
      <p:pic>
        <p:nvPicPr>
          <p:cNvPr id="5" name="Picture 2" descr="C:\Users\ASUS\Desktop\image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80112" y="4706511"/>
            <a:ext cx="3563888" cy="21514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0212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80920" cy="1872208"/>
          </a:xfrm>
        </p:spPr>
        <p:txBody>
          <a:bodyPr>
            <a:normAutofit fontScale="90000"/>
          </a:bodyPr>
          <a:lstStyle/>
          <a:p>
            <a:pPr algn="ctr"/>
            <a:r>
              <a:rPr lang="tr-TR" dirty="0" smtClean="0">
                <a:solidFill>
                  <a:schemeClr val="tx1"/>
                </a:solidFill>
                <a:latin typeface="Arial" pitchFamily="34" charset="0"/>
                <a:cs typeface="Arial" pitchFamily="34" charset="0"/>
              </a:rPr>
              <a:t>İSTİHDAM </a:t>
            </a:r>
            <a:r>
              <a:rPr lang="tr-TR" dirty="0">
                <a:solidFill>
                  <a:schemeClr val="tx1"/>
                </a:solidFill>
                <a:latin typeface="Arial" pitchFamily="34" charset="0"/>
                <a:cs typeface="Arial" pitchFamily="34" charset="0"/>
              </a:rPr>
              <a:t>ALANLARI</a:t>
            </a:r>
            <a:r>
              <a:rPr lang="tr-TR" dirty="0">
                <a:latin typeface="Arial" pitchFamily="34" charset="0"/>
                <a:cs typeface="Arial" pitchFamily="34" charset="0"/>
              </a:rPr>
              <a:t/>
            </a:r>
            <a:br>
              <a:rPr lang="tr-TR" dirty="0">
                <a:latin typeface="Arial" pitchFamily="34" charset="0"/>
                <a:cs typeface="Arial" pitchFamily="34" charset="0"/>
              </a:rPr>
            </a:br>
            <a:r>
              <a:rPr lang="tr-TR" sz="2700" dirty="0" smtClean="0">
                <a:latin typeface="Arial" pitchFamily="34" charset="0"/>
                <a:cs typeface="Arial" pitchFamily="34" charset="0"/>
              </a:rPr>
              <a:t>Ulaştırma </a:t>
            </a:r>
            <a:r>
              <a:rPr lang="tr-TR" sz="2700" dirty="0">
                <a:latin typeface="Arial" pitchFamily="34" charset="0"/>
                <a:cs typeface="Arial" pitchFamily="34" charset="0"/>
              </a:rPr>
              <a:t>hizmetleri alanından mezun olan öğrenciler, seçtikleri </a:t>
            </a:r>
            <a:r>
              <a:rPr lang="tr-TR" sz="2700" dirty="0" smtClean="0">
                <a:latin typeface="Arial" pitchFamily="34" charset="0"/>
                <a:cs typeface="Arial" pitchFamily="34" charset="0"/>
              </a:rPr>
              <a:t>dal, meslekte </a:t>
            </a:r>
            <a:r>
              <a:rPr lang="tr-TR" sz="2700" dirty="0" err="1" smtClean="0">
                <a:latin typeface="Arial" pitchFamily="34" charset="0"/>
                <a:cs typeface="Arial" pitchFamily="34" charset="0"/>
              </a:rPr>
              <a:t>kazandIklarI</a:t>
            </a:r>
            <a:r>
              <a:rPr lang="tr-TR" sz="2700" dirty="0" smtClean="0">
                <a:latin typeface="Arial" pitchFamily="34" charset="0"/>
                <a:cs typeface="Arial" pitchFamily="34" charset="0"/>
              </a:rPr>
              <a:t> </a:t>
            </a:r>
            <a:r>
              <a:rPr lang="tr-TR" sz="2700" dirty="0" err="1" smtClean="0">
                <a:latin typeface="Arial" pitchFamily="34" charset="0"/>
                <a:cs typeface="Arial" pitchFamily="34" charset="0"/>
              </a:rPr>
              <a:t>yeterlİkler</a:t>
            </a:r>
            <a:r>
              <a:rPr lang="tr-TR" sz="2700" dirty="0" smtClean="0">
                <a:latin typeface="Arial" pitchFamily="34" charset="0"/>
                <a:cs typeface="Arial" pitchFamily="34" charset="0"/>
              </a:rPr>
              <a:t> doğrultusunda; </a:t>
            </a:r>
            <a:endParaRPr lang="tr-TR" dirty="0">
              <a:latin typeface="Arial" pitchFamily="34" charset="0"/>
              <a:cs typeface="Arial" pitchFamily="34" charset="0"/>
            </a:endParaRPr>
          </a:p>
        </p:txBody>
      </p:sp>
      <p:sp>
        <p:nvSpPr>
          <p:cNvPr id="3" name="İçerik Yer Tutucusu 2"/>
          <p:cNvSpPr>
            <a:spLocks noGrp="1"/>
          </p:cNvSpPr>
          <p:nvPr>
            <p:ph idx="1"/>
          </p:nvPr>
        </p:nvSpPr>
        <p:spPr>
          <a:xfrm>
            <a:off x="467544" y="2060848"/>
            <a:ext cx="8208912" cy="2952328"/>
          </a:xfrm>
        </p:spPr>
        <p:txBody>
          <a:bodyPr>
            <a:normAutofit/>
          </a:bodyPr>
          <a:lstStyle/>
          <a:p>
            <a:pPr marL="0" indent="0">
              <a:buNone/>
            </a:pPr>
            <a:r>
              <a:rPr lang="tr-TR" b="0" dirty="0" smtClean="0">
                <a:latin typeface="Arial" pitchFamily="34" charset="0"/>
                <a:cs typeface="Arial" pitchFamily="34" charset="0"/>
              </a:rPr>
              <a:t>1</a:t>
            </a:r>
            <a:r>
              <a:rPr lang="tr-TR" b="0" dirty="0">
                <a:latin typeface="Arial" pitchFamily="34" charset="0"/>
                <a:cs typeface="Arial" pitchFamily="34" charset="0"/>
              </a:rPr>
              <a:t>. Lojistik işletmelerinde,</a:t>
            </a:r>
          </a:p>
          <a:p>
            <a:pPr marL="0" indent="0">
              <a:buNone/>
            </a:pPr>
            <a:r>
              <a:rPr lang="tr-TR" b="0" dirty="0">
                <a:latin typeface="Arial" pitchFamily="34" charset="0"/>
                <a:cs typeface="Arial" pitchFamily="34" charset="0"/>
              </a:rPr>
              <a:t>2. Fabrikalarda,</a:t>
            </a:r>
          </a:p>
          <a:p>
            <a:pPr marL="0" indent="0">
              <a:buNone/>
            </a:pPr>
            <a:r>
              <a:rPr lang="tr-TR" b="0" dirty="0">
                <a:latin typeface="Arial" pitchFamily="34" charset="0"/>
                <a:cs typeface="Arial" pitchFamily="34" charset="0"/>
              </a:rPr>
              <a:t>3. Gümrük işletmelerinde,</a:t>
            </a:r>
          </a:p>
          <a:p>
            <a:pPr marL="0" indent="0">
              <a:buNone/>
            </a:pPr>
            <a:r>
              <a:rPr lang="tr-TR" b="0" dirty="0">
                <a:latin typeface="Arial" pitchFamily="34" charset="0"/>
                <a:cs typeface="Arial" pitchFamily="34" charset="0"/>
              </a:rPr>
              <a:t>4. İthalat ve ihracat yapan firmalarda,</a:t>
            </a:r>
          </a:p>
          <a:p>
            <a:pPr marL="0" indent="0">
              <a:buNone/>
            </a:pPr>
            <a:r>
              <a:rPr lang="tr-TR" b="0" dirty="0">
                <a:latin typeface="Arial" pitchFamily="34" charset="0"/>
                <a:cs typeface="Arial" pitchFamily="34" charset="0"/>
              </a:rPr>
              <a:t>5. Liman işletmelerinde,</a:t>
            </a:r>
          </a:p>
          <a:p>
            <a:pPr marL="0" indent="0">
              <a:buNone/>
            </a:pPr>
            <a:r>
              <a:rPr lang="tr-TR" b="0" dirty="0">
                <a:latin typeface="Arial" pitchFamily="34" charset="0"/>
                <a:cs typeface="Arial" pitchFamily="34" charset="0"/>
              </a:rPr>
              <a:t>6. Depolar ve antrepolarda,</a:t>
            </a:r>
          </a:p>
          <a:p>
            <a:pPr marL="0" indent="0">
              <a:buNone/>
            </a:pPr>
            <a:r>
              <a:rPr lang="tr-TR" b="0" dirty="0">
                <a:latin typeface="Arial" pitchFamily="34" charset="0"/>
                <a:cs typeface="Arial" pitchFamily="34" charset="0"/>
              </a:rPr>
              <a:t>7. TCDD lojistik üslerinde,</a:t>
            </a:r>
          </a:p>
          <a:p>
            <a:pPr marL="0" indent="0">
              <a:buNone/>
            </a:pPr>
            <a:r>
              <a:rPr lang="tr-TR" b="0" dirty="0">
                <a:latin typeface="Arial" pitchFamily="34" charset="0"/>
                <a:cs typeface="Arial" pitchFamily="34" charset="0"/>
              </a:rPr>
              <a:t>8. Kendi açacakları iş </a:t>
            </a:r>
            <a:r>
              <a:rPr lang="tr-TR" b="0" dirty="0" smtClean="0">
                <a:latin typeface="Arial" pitchFamily="34" charset="0"/>
                <a:cs typeface="Arial" pitchFamily="34" charset="0"/>
              </a:rPr>
              <a:t>yerlerinde istihdam alanı </a:t>
            </a:r>
            <a:r>
              <a:rPr lang="tr-TR" b="0" dirty="0" err="1" smtClean="0">
                <a:latin typeface="Arial" pitchFamily="34" charset="0"/>
                <a:cs typeface="Arial" pitchFamily="34" charset="0"/>
              </a:rPr>
              <a:t>bulabililer</a:t>
            </a:r>
            <a:r>
              <a:rPr lang="tr-TR" b="0" dirty="0" smtClean="0">
                <a:latin typeface="Arial" pitchFamily="34" charset="0"/>
                <a:cs typeface="Arial" pitchFamily="34" charset="0"/>
              </a:rPr>
              <a:t>.</a:t>
            </a:r>
            <a:endParaRPr lang="tr-TR" b="0" dirty="0">
              <a:latin typeface="Arial" pitchFamily="34" charset="0"/>
              <a:cs typeface="Arial" pitchFamily="34" charset="0"/>
            </a:endParaRPr>
          </a:p>
        </p:txBody>
      </p:sp>
      <p:pic>
        <p:nvPicPr>
          <p:cNvPr id="8194" name="Picture 2" descr="C:\Users\ASUS\Desktop\indirRRR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96075" y="5013548"/>
            <a:ext cx="2447925" cy="1866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7628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365760"/>
            <a:ext cx="8020372" cy="548640"/>
          </a:xfrm>
        </p:spPr>
        <p:txBody>
          <a:bodyPr>
            <a:normAutofit/>
          </a:bodyPr>
          <a:lstStyle/>
          <a:p>
            <a:r>
              <a:rPr lang="tr-TR" dirty="0" smtClean="0">
                <a:solidFill>
                  <a:schemeClr val="tx1"/>
                </a:solidFill>
                <a:latin typeface="Arial" pitchFamily="34" charset="0"/>
                <a:cs typeface="Arial" pitchFamily="34" charset="0"/>
              </a:rPr>
              <a:t>Meslek </a:t>
            </a:r>
            <a:r>
              <a:rPr lang="tr-TR" dirty="0" err="1" smtClean="0">
                <a:solidFill>
                  <a:schemeClr val="tx1"/>
                </a:solidFill>
                <a:latin typeface="Arial" pitchFamily="34" charset="0"/>
                <a:cs typeface="Arial" pitchFamily="34" charset="0"/>
              </a:rPr>
              <a:t>ElemanInda</a:t>
            </a:r>
            <a:r>
              <a:rPr lang="tr-TR" dirty="0" smtClean="0">
                <a:solidFill>
                  <a:schemeClr val="tx1"/>
                </a:solidFill>
                <a:latin typeface="Arial" pitchFamily="34" charset="0"/>
                <a:cs typeface="Arial" pitchFamily="34" charset="0"/>
              </a:rPr>
              <a:t> Aranan Özellikler</a:t>
            </a:r>
            <a:endParaRPr lang="tr-TR" dirty="0">
              <a:solidFill>
                <a:schemeClr val="tx1"/>
              </a:solidFill>
              <a:latin typeface="Arial" pitchFamily="34" charset="0"/>
              <a:cs typeface="Arial" pitchFamily="34" charset="0"/>
            </a:endParaRPr>
          </a:p>
        </p:txBody>
      </p:sp>
      <p:sp>
        <p:nvSpPr>
          <p:cNvPr id="3" name="İçerik Yer Tutucusu 2"/>
          <p:cNvSpPr>
            <a:spLocks noGrp="1"/>
          </p:cNvSpPr>
          <p:nvPr>
            <p:ph idx="1"/>
          </p:nvPr>
        </p:nvSpPr>
        <p:spPr>
          <a:xfrm>
            <a:off x="971600" y="836712"/>
            <a:ext cx="7372300" cy="4248472"/>
          </a:xfrm>
        </p:spPr>
        <p:txBody>
          <a:bodyPr>
            <a:normAutofit fontScale="70000" lnSpcReduction="20000"/>
          </a:bodyPr>
          <a:lstStyle/>
          <a:p>
            <a:r>
              <a:rPr lang="tr-TR" b="0" dirty="0" smtClean="0">
                <a:latin typeface="Arial" pitchFamily="34" charset="0"/>
                <a:cs typeface="Arial" pitchFamily="34" charset="0"/>
              </a:rPr>
              <a:t>Görme </a:t>
            </a:r>
            <a:r>
              <a:rPr lang="tr-TR" b="0" dirty="0">
                <a:latin typeface="Arial" pitchFamily="34" charset="0"/>
                <a:cs typeface="Arial" pitchFamily="34" charset="0"/>
              </a:rPr>
              <a:t>ve işitme duyu organları işlevlerini tam olarak yerine getirir durumda,</a:t>
            </a:r>
          </a:p>
          <a:p>
            <a:r>
              <a:rPr lang="tr-TR" b="0" dirty="0" smtClean="0">
                <a:latin typeface="Arial" pitchFamily="34" charset="0"/>
                <a:cs typeface="Arial" pitchFamily="34" charset="0"/>
              </a:rPr>
              <a:t>Teknolojik </a:t>
            </a:r>
            <a:r>
              <a:rPr lang="tr-TR" b="0" dirty="0">
                <a:latin typeface="Arial" pitchFamily="34" charset="0"/>
                <a:cs typeface="Arial" pitchFamily="34" charset="0"/>
              </a:rPr>
              <a:t>cihazları kullanma yeteneğine sahip,</a:t>
            </a:r>
          </a:p>
          <a:p>
            <a:r>
              <a:rPr lang="tr-TR" b="0" dirty="0" smtClean="0">
                <a:latin typeface="Arial" pitchFamily="34" charset="0"/>
                <a:cs typeface="Arial" pitchFamily="34" charset="0"/>
              </a:rPr>
              <a:t>Matematiksel </a:t>
            </a:r>
            <a:r>
              <a:rPr lang="tr-TR" b="0" dirty="0">
                <a:latin typeface="Arial" pitchFamily="34" charset="0"/>
                <a:cs typeface="Arial" pitchFamily="34" charset="0"/>
              </a:rPr>
              <a:t>düşünce yeteneğine sahip,</a:t>
            </a:r>
          </a:p>
          <a:p>
            <a:r>
              <a:rPr lang="tr-TR" b="0" dirty="0" smtClean="0">
                <a:latin typeface="Arial" pitchFamily="34" charset="0"/>
                <a:cs typeface="Arial" pitchFamily="34" charset="0"/>
              </a:rPr>
              <a:t>Disiplinli</a:t>
            </a:r>
            <a:r>
              <a:rPr lang="tr-TR" b="0" dirty="0">
                <a:latin typeface="Arial" pitchFamily="34" charset="0"/>
                <a:cs typeface="Arial" pitchFamily="34" charset="0"/>
              </a:rPr>
              <a:t>, takipçi ve titiz,</a:t>
            </a:r>
          </a:p>
          <a:p>
            <a:r>
              <a:rPr lang="tr-TR" b="0" dirty="0" smtClean="0">
                <a:latin typeface="Arial" pitchFamily="34" charset="0"/>
                <a:cs typeface="Arial" pitchFamily="34" charset="0"/>
              </a:rPr>
              <a:t>Liderlik </a:t>
            </a:r>
            <a:r>
              <a:rPr lang="tr-TR" b="0" dirty="0">
                <a:latin typeface="Arial" pitchFamily="34" charset="0"/>
                <a:cs typeface="Arial" pitchFamily="34" charset="0"/>
              </a:rPr>
              <a:t>vasıflarına sahip,</a:t>
            </a:r>
          </a:p>
          <a:p>
            <a:r>
              <a:rPr lang="tr-TR" b="0" dirty="0" smtClean="0">
                <a:latin typeface="Arial" pitchFamily="34" charset="0"/>
                <a:cs typeface="Arial" pitchFamily="34" charset="0"/>
              </a:rPr>
              <a:t>Koordineli </a:t>
            </a:r>
            <a:r>
              <a:rPr lang="tr-TR" b="0" dirty="0">
                <a:latin typeface="Arial" pitchFamily="34" charset="0"/>
                <a:cs typeface="Arial" pitchFamily="34" charset="0"/>
              </a:rPr>
              <a:t>çalışma, emir ve kumanda altında çalışma yeteneğine sahip,</a:t>
            </a:r>
          </a:p>
          <a:p>
            <a:r>
              <a:rPr lang="tr-TR" b="0" dirty="0" smtClean="0">
                <a:latin typeface="Arial" pitchFamily="34" charset="0"/>
                <a:cs typeface="Arial" pitchFamily="34" charset="0"/>
              </a:rPr>
              <a:t>Sabırlı </a:t>
            </a:r>
            <a:r>
              <a:rPr lang="tr-TR" b="0" dirty="0">
                <a:latin typeface="Arial" pitchFamily="34" charset="0"/>
                <a:cs typeface="Arial" pitchFamily="34" charset="0"/>
              </a:rPr>
              <a:t>ve soğukkanlı,</a:t>
            </a:r>
          </a:p>
          <a:p>
            <a:r>
              <a:rPr lang="tr-TR" b="0" dirty="0" smtClean="0">
                <a:latin typeface="Arial" pitchFamily="34" charset="0"/>
                <a:cs typeface="Arial" pitchFamily="34" charset="0"/>
              </a:rPr>
              <a:t>Zor </a:t>
            </a:r>
            <a:r>
              <a:rPr lang="tr-TR" b="0" dirty="0">
                <a:latin typeface="Arial" pitchFamily="34" charset="0"/>
                <a:cs typeface="Arial" pitchFamily="34" charset="0"/>
              </a:rPr>
              <a:t>ve değişken şartlara kolay uyum sağlayabilen,</a:t>
            </a:r>
          </a:p>
          <a:p>
            <a:r>
              <a:rPr lang="tr-TR" b="0" dirty="0" smtClean="0">
                <a:latin typeface="Arial" pitchFamily="34" charset="0"/>
                <a:cs typeface="Arial" pitchFamily="34" charset="0"/>
              </a:rPr>
              <a:t>Analitik </a:t>
            </a:r>
            <a:r>
              <a:rPr lang="tr-TR" b="0" dirty="0">
                <a:latin typeface="Arial" pitchFamily="34" charset="0"/>
                <a:cs typeface="Arial" pitchFamily="34" charset="0"/>
              </a:rPr>
              <a:t>düşünce yapısına sahip,</a:t>
            </a:r>
          </a:p>
          <a:p>
            <a:r>
              <a:rPr lang="tr-TR" b="0" dirty="0" smtClean="0">
                <a:latin typeface="Arial" pitchFamily="34" charset="0"/>
                <a:cs typeface="Arial" pitchFamily="34" charset="0"/>
              </a:rPr>
              <a:t>Gerektiğinde </a:t>
            </a:r>
            <a:r>
              <a:rPr lang="tr-TR" b="0" dirty="0">
                <a:latin typeface="Arial" pitchFamily="34" charset="0"/>
                <a:cs typeface="Arial" pitchFamily="34" charset="0"/>
              </a:rPr>
              <a:t>çabuk ve doğru karar veren,</a:t>
            </a:r>
          </a:p>
          <a:p>
            <a:r>
              <a:rPr lang="tr-TR" b="0" dirty="0" smtClean="0">
                <a:latin typeface="Arial" pitchFamily="34" charset="0"/>
                <a:cs typeface="Arial" pitchFamily="34" charset="0"/>
              </a:rPr>
              <a:t>Ekip </a:t>
            </a:r>
            <a:r>
              <a:rPr lang="tr-TR" b="0" dirty="0">
                <a:latin typeface="Arial" pitchFamily="34" charset="0"/>
                <a:cs typeface="Arial" pitchFamily="34" charset="0"/>
              </a:rPr>
              <a:t>çalışmalarına uyum sağlayan,</a:t>
            </a:r>
          </a:p>
          <a:p>
            <a:r>
              <a:rPr lang="tr-TR" b="0" dirty="0" smtClean="0">
                <a:latin typeface="Arial" pitchFamily="34" charset="0"/>
                <a:cs typeface="Arial" pitchFamily="34" charset="0"/>
              </a:rPr>
              <a:t>Tablo </a:t>
            </a:r>
            <a:r>
              <a:rPr lang="tr-TR" b="0" dirty="0">
                <a:latin typeface="Arial" pitchFamily="34" charset="0"/>
                <a:cs typeface="Arial" pitchFamily="34" charset="0"/>
              </a:rPr>
              <a:t>Grafik Çizelge okuma yeteneğine sahip olma,</a:t>
            </a:r>
          </a:p>
          <a:p>
            <a:r>
              <a:rPr lang="tr-TR" b="0" dirty="0" smtClean="0">
                <a:latin typeface="Arial" pitchFamily="34" charset="0"/>
                <a:cs typeface="Arial" pitchFamily="34" charset="0"/>
              </a:rPr>
              <a:t>İnsanlarla </a:t>
            </a:r>
            <a:r>
              <a:rPr lang="tr-TR" b="0" dirty="0">
                <a:latin typeface="Arial" pitchFamily="34" charset="0"/>
                <a:cs typeface="Arial" pitchFamily="34" charset="0"/>
              </a:rPr>
              <a:t>iyi ilişkiler kurabilme,</a:t>
            </a:r>
          </a:p>
          <a:p>
            <a:r>
              <a:rPr lang="tr-TR" b="0" dirty="0" smtClean="0">
                <a:latin typeface="Arial" pitchFamily="34" charset="0"/>
                <a:cs typeface="Arial" pitchFamily="34" charset="0"/>
              </a:rPr>
              <a:t>Şekilleri </a:t>
            </a:r>
            <a:r>
              <a:rPr lang="tr-TR" b="0" dirty="0">
                <a:latin typeface="Arial" pitchFamily="34" charset="0"/>
                <a:cs typeface="Arial" pitchFamily="34" charset="0"/>
              </a:rPr>
              <a:t>doğru algılayabilme,</a:t>
            </a:r>
          </a:p>
          <a:p>
            <a:r>
              <a:rPr lang="tr-TR" b="0" dirty="0" smtClean="0">
                <a:latin typeface="Arial" pitchFamily="34" charset="0"/>
                <a:cs typeface="Arial" pitchFamily="34" charset="0"/>
              </a:rPr>
              <a:t>Doğru </a:t>
            </a:r>
            <a:r>
              <a:rPr lang="tr-TR" b="0" dirty="0">
                <a:latin typeface="Arial" pitchFamily="34" charset="0"/>
                <a:cs typeface="Arial" pitchFamily="34" charset="0"/>
              </a:rPr>
              <a:t>yazılı ve sözlü anlatım yapabilme,</a:t>
            </a:r>
          </a:p>
          <a:p>
            <a:r>
              <a:rPr lang="tr-TR" b="0" dirty="0" smtClean="0">
                <a:latin typeface="Arial" pitchFamily="34" charset="0"/>
                <a:cs typeface="Arial" pitchFamily="34" charset="0"/>
              </a:rPr>
              <a:t>Kuvvetli </a:t>
            </a:r>
            <a:r>
              <a:rPr lang="tr-TR" b="0" dirty="0">
                <a:latin typeface="Arial" pitchFamily="34" charset="0"/>
                <a:cs typeface="Arial" pitchFamily="34" charset="0"/>
              </a:rPr>
              <a:t>hafızaya sahip olma,</a:t>
            </a:r>
          </a:p>
          <a:p>
            <a:r>
              <a:rPr lang="tr-TR" b="0" dirty="0" smtClean="0">
                <a:latin typeface="Arial" pitchFamily="34" charset="0"/>
                <a:cs typeface="Arial" pitchFamily="34" charset="0"/>
              </a:rPr>
              <a:t>Uzun </a:t>
            </a:r>
            <a:r>
              <a:rPr lang="tr-TR" b="0" dirty="0">
                <a:latin typeface="Arial" pitchFamily="34" charset="0"/>
                <a:cs typeface="Arial" pitchFamily="34" charset="0"/>
              </a:rPr>
              <a:t>süre ayakta çalışabilecek kadar bendece sağlam ve dayanıklı olma,</a:t>
            </a:r>
          </a:p>
          <a:p>
            <a:r>
              <a:rPr lang="tr-TR" b="0" dirty="0" smtClean="0">
                <a:latin typeface="Arial" pitchFamily="34" charset="0"/>
                <a:cs typeface="Arial" pitchFamily="34" charset="0"/>
              </a:rPr>
              <a:t>Yabancı </a:t>
            </a:r>
            <a:r>
              <a:rPr lang="tr-TR" b="0" dirty="0">
                <a:latin typeface="Arial" pitchFamily="34" charset="0"/>
                <a:cs typeface="Arial" pitchFamily="34" charset="0"/>
              </a:rPr>
              <a:t>dil konusunda yetenekli kişiler olmaları gerekir</a:t>
            </a:r>
          </a:p>
        </p:txBody>
      </p:sp>
      <p:pic>
        <p:nvPicPr>
          <p:cNvPr id="7170" name="Picture 2" descr="C:\Users\ASUS\Desktop\lojistik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9244" y="5026396"/>
            <a:ext cx="5940152" cy="18273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3806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100628"/>
            <a:ext cx="7660332" cy="3984556"/>
          </a:xfrm>
        </p:spPr>
        <p:txBody>
          <a:bodyPr>
            <a:normAutofit/>
          </a:bodyPr>
          <a:lstStyle/>
          <a:p>
            <a:pPr algn="just"/>
            <a:r>
              <a:rPr lang="tr-TR" b="0" dirty="0" smtClean="0">
                <a:latin typeface="Arial" pitchFamily="34" charset="0"/>
                <a:cs typeface="Arial" pitchFamily="34" charset="0"/>
              </a:rPr>
              <a:t>		</a:t>
            </a:r>
            <a:r>
              <a:rPr lang="tr-TR" sz="2000" b="0" dirty="0" smtClean="0">
                <a:latin typeface="Arial" pitchFamily="34" charset="0"/>
                <a:cs typeface="Arial" pitchFamily="34" charset="0"/>
              </a:rPr>
              <a:t>Meslek liselerinin ulaştırma hizmetleri alanından mezun olduktan  sonra “Yükseköğretime </a:t>
            </a:r>
            <a:r>
              <a:rPr lang="tr-TR" sz="2000" b="0" dirty="0">
                <a:latin typeface="Arial" pitchFamily="34" charset="0"/>
                <a:cs typeface="Arial" pitchFamily="34" charset="0"/>
              </a:rPr>
              <a:t>Geçiş </a:t>
            </a:r>
            <a:r>
              <a:rPr lang="tr-TR" sz="2000" b="0" dirty="0" err="1" smtClean="0">
                <a:latin typeface="Arial" pitchFamily="34" charset="0"/>
                <a:cs typeface="Arial" pitchFamily="34" charset="0"/>
              </a:rPr>
              <a:t>Sınavı”nda</a:t>
            </a:r>
            <a:r>
              <a:rPr lang="tr-TR" sz="2000" b="0" dirty="0" smtClean="0">
                <a:latin typeface="Arial" pitchFamily="34" charset="0"/>
                <a:cs typeface="Arial" pitchFamily="34" charset="0"/>
              </a:rPr>
              <a:t> başarılı </a:t>
            </a:r>
            <a:r>
              <a:rPr lang="tr-TR" sz="2000" b="0" dirty="0">
                <a:latin typeface="Arial" pitchFamily="34" charset="0"/>
                <a:cs typeface="Arial" pitchFamily="34" charset="0"/>
              </a:rPr>
              <a:t>olanlar lisans programlarına ya da meslek yüksekokullarının ilgili bölümlerine devam edebilirler. </a:t>
            </a:r>
            <a:endParaRPr lang="tr-TR" sz="2000" b="0" dirty="0" smtClean="0">
              <a:latin typeface="Arial" pitchFamily="34" charset="0"/>
              <a:cs typeface="Arial" pitchFamily="34" charset="0"/>
            </a:endParaRPr>
          </a:p>
          <a:p>
            <a:pPr algn="just"/>
            <a:r>
              <a:rPr lang="tr-TR" sz="2000" b="0" dirty="0" smtClean="0">
                <a:latin typeface="Arial" pitchFamily="34" charset="0"/>
                <a:cs typeface="Arial" pitchFamily="34" charset="0"/>
              </a:rPr>
              <a:t>		Meslek </a:t>
            </a:r>
            <a:r>
              <a:rPr lang="tr-TR" sz="2000" b="0" dirty="0">
                <a:latin typeface="Arial" pitchFamily="34" charset="0"/>
                <a:cs typeface="Arial" pitchFamily="34" charset="0"/>
              </a:rPr>
              <a:t>yüksek okulunu bitirenler, dikey geçiş sınavı ile lisans programlarına geçebilirler</a:t>
            </a:r>
          </a:p>
          <a:p>
            <a:pPr algn="just"/>
            <a:r>
              <a:rPr lang="tr-TR" sz="2000" b="0" dirty="0" smtClean="0">
                <a:latin typeface="Arial" pitchFamily="34" charset="0"/>
                <a:cs typeface="Arial" pitchFamily="34" charset="0"/>
              </a:rPr>
              <a:t>		Eğitimini </a:t>
            </a:r>
            <a:r>
              <a:rPr lang="tr-TR" sz="2000" b="0" dirty="0">
                <a:latin typeface="Arial" pitchFamily="34" charset="0"/>
                <a:cs typeface="Arial" pitchFamily="34" charset="0"/>
              </a:rPr>
              <a:t>tamamlayarak sektörde iş başında deneyim kazanan meslek elemanı, lojistik işletmeleri, fabrikalar, gümrük işletme, ithalat ve ihracat yapan firmalar, depolar, büyük mağazalar gibi iş piyasasının ihtiyacına göre istihdam edilmektedir. Geniş bir iş ve çalışma alanı vardır.</a:t>
            </a:r>
          </a:p>
        </p:txBody>
      </p:sp>
      <p:sp>
        <p:nvSpPr>
          <p:cNvPr id="4" name="Başlık 3"/>
          <p:cNvSpPr>
            <a:spLocks noGrp="1"/>
          </p:cNvSpPr>
          <p:nvPr>
            <p:ph type="title"/>
          </p:nvPr>
        </p:nvSpPr>
        <p:spPr>
          <a:xfrm>
            <a:off x="755576" y="404664"/>
            <a:ext cx="7520940" cy="692696"/>
          </a:xfrm>
        </p:spPr>
        <p:txBody>
          <a:bodyPr/>
          <a:lstStyle/>
          <a:p>
            <a:r>
              <a:rPr lang="tr-TR" u="sng" dirty="0">
                <a:latin typeface="Arial" pitchFamily="34" charset="0"/>
                <a:cs typeface="Arial" pitchFamily="34" charset="0"/>
              </a:rPr>
              <a:t>EĞİTİM VE KARİYER </a:t>
            </a:r>
            <a:r>
              <a:rPr lang="tr-TR" u="sng" dirty="0" smtClean="0">
                <a:latin typeface="Arial" pitchFamily="34" charset="0"/>
                <a:cs typeface="Arial" pitchFamily="34" charset="0"/>
              </a:rPr>
              <a:t>İMKÂNLARI</a:t>
            </a:r>
            <a:endParaRPr lang="tr-TR" dirty="0"/>
          </a:p>
        </p:txBody>
      </p:sp>
      <p:pic>
        <p:nvPicPr>
          <p:cNvPr id="9218" name="Picture 2" descr="C:\Users\ASUS\Desktop\protokoller\loji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5066572"/>
            <a:ext cx="5580112" cy="17914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115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16632"/>
            <a:ext cx="8712968" cy="936104"/>
          </a:xfrm>
        </p:spPr>
        <p:txBody>
          <a:bodyPr/>
          <a:lstStyle/>
          <a:p>
            <a:pPr algn="ctr"/>
            <a:r>
              <a:rPr lang="tr-TR" sz="2400" dirty="0">
                <a:latin typeface="Arial" pitchFamily="34" charset="0"/>
                <a:cs typeface="Arial" pitchFamily="34" charset="0"/>
              </a:rPr>
              <a:t>ULAŞTIRMA HİZMETLERİ  Mezunu  </a:t>
            </a:r>
            <a:r>
              <a:rPr lang="tr-TR" sz="2400" dirty="0" smtClean="0">
                <a:latin typeface="Arial" pitchFamily="34" charset="0"/>
                <a:cs typeface="Arial" pitchFamily="34" charset="0"/>
              </a:rPr>
              <a:t>Öğrencilerin Tercih Edebileceği  Lisans (4 yıllık) Programlar</a:t>
            </a:r>
            <a:endParaRPr lang="tr-TR" sz="2400" dirty="0">
              <a:latin typeface="Arial" pitchFamily="34" charset="0"/>
              <a:cs typeface="Arial"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xmlns="" val="2635672243"/>
              </p:ext>
            </p:extLst>
          </p:nvPr>
        </p:nvGraphicFramePr>
        <p:xfrm>
          <a:off x="1907704" y="991403"/>
          <a:ext cx="4488499" cy="3837566"/>
        </p:xfrm>
        <a:graphic>
          <a:graphicData uri="http://schemas.openxmlformats.org/drawingml/2006/table">
            <a:tbl>
              <a:tblPr firstRow="1" bandRow="1">
                <a:tableStyleId>{5C22544A-7EE6-4342-B048-85BDC9FD1C3A}</a:tableStyleId>
              </a:tblPr>
              <a:tblGrid>
                <a:gridCol w="4488499"/>
              </a:tblGrid>
              <a:tr h="372881">
                <a:tc>
                  <a:txBody>
                    <a:bodyPr/>
                    <a:lstStyle/>
                    <a:p>
                      <a:pPr algn="ctr"/>
                      <a:r>
                        <a:rPr lang="tr-TR" dirty="0" smtClean="0"/>
                        <a:t>PROGRAM</a:t>
                      </a:r>
                      <a:endParaRPr lang="tr-TR" dirty="0"/>
                    </a:p>
                  </a:txBody>
                  <a:tcPr/>
                </a:tc>
              </a:tr>
              <a:tr h="538951">
                <a:tc>
                  <a:txBody>
                    <a:bodyPr/>
                    <a:lstStyle/>
                    <a:p>
                      <a:pPr algn="ctr"/>
                      <a:r>
                        <a:rPr lang="tr-TR" dirty="0" smtClean="0"/>
                        <a:t>Sivil Hava Ulaştırma İşletmeciliği </a:t>
                      </a:r>
                      <a:endParaRPr lang="tr-TR" dirty="0"/>
                    </a:p>
                  </a:txBody>
                  <a:tcPr/>
                </a:tc>
              </a:tr>
              <a:tr h="538951">
                <a:tc>
                  <a:txBody>
                    <a:bodyPr/>
                    <a:lstStyle/>
                    <a:p>
                      <a:pPr algn="ctr"/>
                      <a:r>
                        <a:rPr lang="tr-TR" dirty="0" smtClean="0"/>
                        <a:t>Ulaştırma ve Lojistik </a:t>
                      </a:r>
                      <a:endParaRPr lang="tr-TR" dirty="0"/>
                    </a:p>
                  </a:txBody>
                  <a:tcPr/>
                </a:tc>
              </a:tr>
              <a:tr h="538951">
                <a:tc>
                  <a:txBody>
                    <a:bodyPr/>
                    <a:lstStyle/>
                    <a:p>
                      <a:pPr algn="ctr"/>
                      <a:r>
                        <a:rPr lang="tr-TR" dirty="0" smtClean="0"/>
                        <a:t>Uluslararası Lojistik ve Taşımacılık </a:t>
                      </a:r>
                      <a:endParaRPr lang="tr-TR" dirty="0"/>
                    </a:p>
                  </a:txBody>
                  <a:tcPr/>
                </a:tc>
              </a:tr>
              <a:tr h="538951">
                <a:tc>
                  <a:txBody>
                    <a:bodyPr/>
                    <a:lstStyle/>
                    <a:p>
                      <a:pPr algn="ctr"/>
                      <a:r>
                        <a:rPr lang="tr-TR" dirty="0" smtClean="0"/>
                        <a:t>Uluslararası Ticaret ve Lojistik </a:t>
                      </a:r>
                      <a:endParaRPr lang="tr-TR" dirty="0"/>
                    </a:p>
                  </a:txBody>
                  <a:tcPr/>
                </a:tc>
              </a:tr>
              <a:tr h="538951">
                <a:tc>
                  <a:txBody>
                    <a:bodyPr/>
                    <a:lstStyle/>
                    <a:p>
                      <a:pPr algn="ctr"/>
                      <a:r>
                        <a:rPr lang="tr-TR" dirty="0" smtClean="0"/>
                        <a:t>Uluslararası Ticaret, Lojistik ve İşletmecilik</a:t>
                      </a:r>
                      <a:endParaRPr lang="tr-TR" dirty="0"/>
                    </a:p>
                  </a:txBody>
                  <a:tcPr/>
                </a:tc>
              </a:tr>
              <a:tr h="7699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Turizm İşletmeciliği</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Seyahat İşletmeciliği ve Turizm Rehberliği</a:t>
                      </a:r>
                      <a:endParaRPr lang="tr-TR" dirty="0"/>
                    </a:p>
                  </a:txBody>
                  <a:tcPr/>
                </a:tc>
              </a:tr>
            </a:tbl>
          </a:graphicData>
        </a:graphic>
      </p:graphicFrame>
      <p:pic>
        <p:nvPicPr>
          <p:cNvPr id="10242" name="Picture 2" descr="C:\Users\ASUS\Desktop\protokoller\Lisansüstü-1024x555.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7623" y="5051250"/>
            <a:ext cx="4276377" cy="18067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0310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116632"/>
            <a:ext cx="8784976" cy="1080120"/>
          </a:xfrm>
        </p:spPr>
        <p:txBody>
          <a:bodyPr>
            <a:normAutofit fontScale="90000"/>
          </a:bodyPr>
          <a:lstStyle/>
          <a:p>
            <a:pPr algn="ctr"/>
            <a:r>
              <a:rPr lang="tr-TR" sz="2400" dirty="0">
                <a:latin typeface="Arial" pitchFamily="34" charset="0"/>
                <a:cs typeface="Arial" pitchFamily="34" charset="0"/>
              </a:rPr>
              <a:t>ULAŞTIRMA HİZMETLERİ </a:t>
            </a:r>
            <a:r>
              <a:rPr lang="tr-TR" sz="2400" dirty="0" smtClean="0">
                <a:latin typeface="Arial" pitchFamily="34" charset="0"/>
                <a:cs typeface="Arial" pitchFamily="34" charset="0"/>
              </a:rPr>
              <a:t> Mezunu  Adayların Yerleşebileceği  2  YILLIK </a:t>
            </a:r>
            <a:r>
              <a:rPr lang="tr-TR" sz="2400" dirty="0" err="1" smtClean="0">
                <a:latin typeface="Arial" pitchFamily="34" charset="0"/>
                <a:cs typeface="Arial" pitchFamily="34" charset="0"/>
              </a:rPr>
              <a:t>Önlisans</a:t>
            </a:r>
            <a:r>
              <a:rPr lang="tr-TR" sz="2400" dirty="0" smtClean="0">
                <a:latin typeface="Arial" pitchFamily="34" charset="0"/>
                <a:cs typeface="Arial" pitchFamily="34" charset="0"/>
              </a:rPr>
              <a:t>  Programlar  </a:t>
            </a:r>
            <a:br>
              <a:rPr lang="tr-TR" sz="2400" dirty="0" smtClean="0">
                <a:latin typeface="Arial" pitchFamily="34" charset="0"/>
                <a:cs typeface="Arial" pitchFamily="34" charset="0"/>
              </a:rPr>
            </a:br>
            <a:r>
              <a:rPr lang="tr-TR" sz="1600" dirty="0" smtClean="0">
                <a:latin typeface="Arial" pitchFamily="34" charset="0"/>
                <a:cs typeface="Arial" pitchFamily="34" charset="0"/>
              </a:rPr>
              <a:t>(</a:t>
            </a:r>
            <a:r>
              <a:rPr lang="tr-TR" sz="1600" dirty="0">
                <a:latin typeface="Arial" pitchFamily="34" charset="0"/>
                <a:cs typeface="Arial" pitchFamily="34" charset="0"/>
              </a:rPr>
              <a:t>Bu programlar tercih edildiği  takdirde </a:t>
            </a:r>
            <a:r>
              <a:rPr lang="tr-TR" sz="1600" dirty="0" smtClean="0">
                <a:latin typeface="Arial" pitchFamily="34" charset="0"/>
                <a:cs typeface="Arial" pitchFamily="34" charset="0"/>
              </a:rPr>
              <a:t>ek </a:t>
            </a:r>
            <a:r>
              <a:rPr lang="tr-TR" sz="1600" dirty="0">
                <a:latin typeface="Arial" pitchFamily="34" charset="0"/>
                <a:cs typeface="Arial" pitchFamily="34" charset="0"/>
              </a:rPr>
              <a:t>puan ilave edilmektedir.)</a:t>
            </a:r>
            <a:r>
              <a:rPr lang="tr-TR" sz="1600" dirty="0" smtClean="0">
                <a:latin typeface="Arial" pitchFamily="34" charset="0"/>
                <a:cs typeface="Arial" pitchFamily="34" charset="0"/>
              </a:rPr>
              <a:t/>
            </a:r>
            <a:br>
              <a:rPr lang="tr-TR" sz="1600" dirty="0" smtClean="0">
                <a:latin typeface="Arial" pitchFamily="34" charset="0"/>
                <a:cs typeface="Arial" pitchFamily="34" charset="0"/>
              </a:rPr>
            </a:br>
            <a:endParaRPr lang="tr-TR" sz="1600" dirty="0">
              <a:latin typeface="Arial" pitchFamily="34" charset="0"/>
              <a:cs typeface="Arial" pitchFamily="34" charset="0"/>
            </a:endParaRPr>
          </a:p>
        </p:txBody>
      </p:sp>
      <p:sp>
        <p:nvSpPr>
          <p:cNvPr id="3" name="İçerik Yer Tutucusu 2"/>
          <p:cNvSpPr>
            <a:spLocks noGrp="1"/>
          </p:cNvSpPr>
          <p:nvPr>
            <p:ph idx="1"/>
          </p:nvPr>
        </p:nvSpPr>
        <p:spPr>
          <a:xfrm>
            <a:off x="251520" y="1124744"/>
            <a:ext cx="8352928" cy="4077072"/>
          </a:xfrm>
        </p:spPr>
        <p:txBody>
          <a:bodyPr>
            <a:normAutofit lnSpcReduction="10000"/>
          </a:bodyPr>
          <a:lstStyle/>
          <a:p>
            <a:r>
              <a:rPr lang="tr-TR" b="0" dirty="0">
                <a:latin typeface="Arial" pitchFamily="34" charset="0"/>
                <a:cs typeface="Arial" pitchFamily="34" charset="0"/>
              </a:rPr>
              <a:t>Lojistik </a:t>
            </a:r>
            <a:endParaRPr lang="tr-TR" b="0" dirty="0" smtClean="0">
              <a:latin typeface="Arial" pitchFamily="34" charset="0"/>
              <a:cs typeface="Arial" pitchFamily="34" charset="0"/>
            </a:endParaRPr>
          </a:p>
          <a:p>
            <a:r>
              <a:rPr lang="tr-TR" b="0" dirty="0">
                <a:latin typeface="Arial" pitchFamily="34" charset="0"/>
                <a:cs typeface="Arial" pitchFamily="34" charset="0"/>
              </a:rPr>
              <a:t>Hava Lojistiği </a:t>
            </a:r>
          </a:p>
          <a:p>
            <a:r>
              <a:rPr lang="tr-TR" b="0" dirty="0">
                <a:latin typeface="Arial" pitchFamily="34" charset="0"/>
                <a:cs typeface="Arial" pitchFamily="34" charset="0"/>
              </a:rPr>
              <a:t>Deniz ve Liman </a:t>
            </a:r>
            <a:r>
              <a:rPr lang="tr-TR" b="0" dirty="0" smtClean="0">
                <a:latin typeface="Arial" pitchFamily="34" charset="0"/>
                <a:cs typeface="Arial" pitchFamily="34" charset="0"/>
              </a:rPr>
              <a:t>İşletmeciliği</a:t>
            </a:r>
          </a:p>
          <a:p>
            <a:r>
              <a:rPr lang="tr-TR" b="0" dirty="0">
                <a:latin typeface="Arial" pitchFamily="34" charset="0"/>
                <a:cs typeface="Arial" pitchFamily="34" charset="0"/>
              </a:rPr>
              <a:t>Dış Ticaret </a:t>
            </a:r>
          </a:p>
          <a:p>
            <a:r>
              <a:rPr lang="tr-TR" b="0" dirty="0">
                <a:latin typeface="Arial" pitchFamily="34" charset="0"/>
                <a:cs typeface="Arial" pitchFamily="34" charset="0"/>
              </a:rPr>
              <a:t>Bankacılık ve Sigortacılık </a:t>
            </a:r>
          </a:p>
          <a:p>
            <a:r>
              <a:rPr lang="tr-TR" b="0" dirty="0">
                <a:latin typeface="Arial" pitchFamily="34" charset="0"/>
                <a:cs typeface="Arial" pitchFamily="34" charset="0"/>
              </a:rPr>
              <a:t>Emlak ve Emlak </a:t>
            </a:r>
            <a:r>
              <a:rPr lang="tr-TR" b="0" dirty="0" smtClean="0">
                <a:latin typeface="Arial" pitchFamily="34" charset="0"/>
                <a:cs typeface="Arial" pitchFamily="34" charset="0"/>
              </a:rPr>
              <a:t>Yönetimi </a:t>
            </a:r>
            <a:endParaRPr lang="tr-TR" b="0" dirty="0">
              <a:latin typeface="Arial" pitchFamily="34" charset="0"/>
              <a:cs typeface="Arial" pitchFamily="34" charset="0"/>
            </a:endParaRPr>
          </a:p>
          <a:p>
            <a:r>
              <a:rPr lang="tr-TR" b="0" dirty="0">
                <a:latin typeface="Arial" pitchFamily="34" charset="0"/>
                <a:cs typeface="Arial" pitchFamily="34" charset="0"/>
              </a:rPr>
              <a:t>Enerji Tesisleri İşletmeciliği </a:t>
            </a:r>
          </a:p>
          <a:p>
            <a:r>
              <a:rPr lang="tr-TR" b="0" dirty="0">
                <a:latin typeface="Arial" pitchFamily="34" charset="0"/>
                <a:cs typeface="Arial" pitchFamily="34" charset="0"/>
              </a:rPr>
              <a:t>Havacılıkta Yer Hizmetleri </a:t>
            </a:r>
            <a:r>
              <a:rPr lang="tr-TR" b="0" dirty="0" smtClean="0">
                <a:latin typeface="Arial" pitchFamily="34" charset="0"/>
                <a:cs typeface="Arial" pitchFamily="34" charset="0"/>
              </a:rPr>
              <a:t>Yönetimi </a:t>
            </a:r>
            <a:endParaRPr lang="tr-TR" b="0" dirty="0">
              <a:latin typeface="Arial" pitchFamily="34" charset="0"/>
              <a:cs typeface="Arial" pitchFamily="34" charset="0"/>
            </a:endParaRPr>
          </a:p>
          <a:p>
            <a:r>
              <a:rPr lang="tr-TR" b="0" dirty="0">
                <a:latin typeface="Arial" pitchFamily="34" charset="0"/>
                <a:cs typeface="Arial" pitchFamily="34" charset="0"/>
              </a:rPr>
              <a:t>İnsan Kaynakları Yönetimi </a:t>
            </a:r>
          </a:p>
          <a:p>
            <a:r>
              <a:rPr lang="tr-TR" b="0" dirty="0">
                <a:latin typeface="Arial" pitchFamily="34" charset="0"/>
                <a:cs typeface="Arial" pitchFamily="34" charset="0"/>
              </a:rPr>
              <a:t>İşletme Yönetimi </a:t>
            </a:r>
          </a:p>
          <a:p>
            <a:r>
              <a:rPr lang="tr-TR" b="0" dirty="0">
                <a:latin typeface="Arial" pitchFamily="34" charset="0"/>
                <a:cs typeface="Arial" pitchFamily="34" charset="0"/>
              </a:rPr>
              <a:t>Kooperatifçilik  </a:t>
            </a:r>
          </a:p>
          <a:p>
            <a:r>
              <a:rPr lang="tr-TR" b="0" dirty="0">
                <a:latin typeface="Arial" pitchFamily="34" charset="0"/>
                <a:cs typeface="Arial" pitchFamily="34" charset="0"/>
              </a:rPr>
              <a:t>Marina İşletme </a:t>
            </a:r>
          </a:p>
          <a:p>
            <a:endParaRPr lang="tr-TR" dirty="0"/>
          </a:p>
          <a:p>
            <a:endParaRPr lang="tr-TR" dirty="0"/>
          </a:p>
        </p:txBody>
      </p:sp>
    </p:spTree>
    <p:extLst>
      <p:ext uri="{BB962C8B-B14F-4D97-AF65-F5344CB8AC3E}">
        <p14:creationId xmlns:p14="http://schemas.microsoft.com/office/powerpoint/2010/main" xmlns="" val="1066976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0"/>
            <a:ext cx="8640960" cy="1196752"/>
          </a:xfrm>
        </p:spPr>
        <p:txBody>
          <a:bodyPr>
            <a:normAutofit/>
          </a:bodyPr>
          <a:lstStyle/>
          <a:p>
            <a:pPr algn="ctr"/>
            <a:r>
              <a:rPr lang="tr-TR" sz="2400" dirty="0">
                <a:latin typeface="Arial" pitchFamily="34" charset="0"/>
                <a:cs typeface="Arial" pitchFamily="34" charset="0"/>
              </a:rPr>
              <a:t>ULAŞTIRMA HİZMETLERİ  Mezunu  Adayların Yerleşebileceği  2  YILLIK </a:t>
            </a:r>
            <a:r>
              <a:rPr lang="tr-TR" sz="2400" dirty="0" err="1">
                <a:latin typeface="Arial" pitchFamily="34" charset="0"/>
                <a:cs typeface="Arial" pitchFamily="34" charset="0"/>
              </a:rPr>
              <a:t>Önlisans</a:t>
            </a:r>
            <a:r>
              <a:rPr lang="tr-TR" sz="2400" dirty="0">
                <a:latin typeface="Arial" pitchFamily="34" charset="0"/>
                <a:cs typeface="Arial" pitchFamily="34" charset="0"/>
              </a:rPr>
              <a:t>  Programlar  </a:t>
            </a:r>
            <a:br>
              <a:rPr lang="tr-TR" sz="2400" dirty="0">
                <a:latin typeface="Arial" pitchFamily="34" charset="0"/>
                <a:cs typeface="Arial" pitchFamily="34" charset="0"/>
              </a:rPr>
            </a:br>
            <a:r>
              <a:rPr lang="tr-TR" sz="1600" dirty="0">
                <a:latin typeface="Arial" pitchFamily="34" charset="0"/>
                <a:cs typeface="Arial" pitchFamily="34" charset="0"/>
              </a:rPr>
              <a:t>(Bu programlar tercih edildiği  takdirde ek puan ilave edilmektedir</a:t>
            </a:r>
            <a:r>
              <a:rPr lang="tr-TR" sz="1600" dirty="0" smtClean="0">
                <a:latin typeface="Arial" pitchFamily="34" charset="0"/>
                <a:cs typeface="Arial" pitchFamily="34" charset="0"/>
              </a:rPr>
              <a:t>.)</a:t>
            </a:r>
            <a:endParaRPr lang="tr-TR" sz="1600" dirty="0"/>
          </a:p>
        </p:txBody>
      </p:sp>
      <p:sp>
        <p:nvSpPr>
          <p:cNvPr id="3" name="İçerik Yer Tutucusu 2"/>
          <p:cNvSpPr>
            <a:spLocks noGrp="1"/>
          </p:cNvSpPr>
          <p:nvPr>
            <p:ph idx="1"/>
          </p:nvPr>
        </p:nvSpPr>
        <p:spPr>
          <a:xfrm>
            <a:off x="395536" y="1124744"/>
            <a:ext cx="8069520" cy="3912548"/>
          </a:xfrm>
        </p:spPr>
        <p:txBody>
          <a:bodyPr>
            <a:normAutofit/>
          </a:bodyPr>
          <a:lstStyle/>
          <a:p>
            <a:r>
              <a:rPr lang="tr-TR" b="0" dirty="0">
                <a:latin typeface="Arial" pitchFamily="34" charset="0"/>
                <a:cs typeface="Arial" pitchFamily="34" charset="0"/>
              </a:rPr>
              <a:t>Marka İletişimi </a:t>
            </a:r>
          </a:p>
          <a:p>
            <a:r>
              <a:rPr lang="tr-TR" b="0" dirty="0">
                <a:latin typeface="Arial" pitchFamily="34" charset="0"/>
                <a:cs typeface="Arial" pitchFamily="34" charset="0"/>
              </a:rPr>
              <a:t>Menkul Kıymetler ve Sermaye Piyasası </a:t>
            </a:r>
          </a:p>
          <a:p>
            <a:r>
              <a:rPr lang="tr-TR" b="0" dirty="0">
                <a:latin typeface="Arial" pitchFamily="34" charset="0"/>
                <a:cs typeface="Arial" pitchFamily="34" charset="0"/>
              </a:rPr>
              <a:t>Muhasebe ve Vergi Uygulamaları </a:t>
            </a:r>
          </a:p>
          <a:p>
            <a:r>
              <a:rPr lang="tr-TR" b="0" dirty="0" smtClean="0">
                <a:latin typeface="Arial" pitchFamily="34" charset="0"/>
                <a:cs typeface="Arial" pitchFamily="34" charset="0"/>
              </a:rPr>
              <a:t>Pazarlama </a:t>
            </a:r>
            <a:endParaRPr lang="tr-TR" b="0" dirty="0">
              <a:latin typeface="Arial" pitchFamily="34" charset="0"/>
              <a:cs typeface="Arial" pitchFamily="34" charset="0"/>
            </a:endParaRPr>
          </a:p>
          <a:p>
            <a:r>
              <a:rPr lang="tr-TR" b="0" dirty="0">
                <a:latin typeface="Arial" pitchFamily="34" charset="0"/>
                <a:cs typeface="Arial" pitchFamily="34" charset="0"/>
              </a:rPr>
              <a:t>Perakende Satış ve Mağaza Yönetimi </a:t>
            </a:r>
          </a:p>
          <a:p>
            <a:r>
              <a:rPr lang="tr-TR" b="0" dirty="0">
                <a:latin typeface="Arial" pitchFamily="34" charset="0"/>
                <a:cs typeface="Arial" pitchFamily="34" charset="0"/>
              </a:rPr>
              <a:t>Posta Hizmetleri </a:t>
            </a:r>
          </a:p>
          <a:p>
            <a:r>
              <a:rPr lang="tr-TR" b="0" dirty="0">
                <a:latin typeface="Arial" pitchFamily="34" charset="0"/>
                <a:cs typeface="Arial" pitchFamily="34" charset="0"/>
              </a:rPr>
              <a:t>Sağlık Kurumları İşletmeciliği </a:t>
            </a:r>
          </a:p>
          <a:p>
            <a:r>
              <a:rPr lang="tr-TR" b="0" dirty="0">
                <a:latin typeface="Arial" pitchFamily="34" charset="0"/>
                <a:cs typeface="Arial" pitchFamily="34" charset="0"/>
              </a:rPr>
              <a:t>Sivil Hava Ulaştırma İşletmeciliği </a:t>
            </a:r>
          </a:p>
          <a:p>
            <a:r>
              <a:rPr lang="tr-TR" b="0" dirty="0">
                <a:latin typeface="Arial" pitchFamily="34" charset="0"/>
                <a:cs typeface="Arial" pitchFamily="34" charset="0"/>
              </a:rPr>
              <a:t>Sivil Havacılık Kabin Hizmetleri </a:t>
            </a:r>
          </a:p>
          <a:p>
            <a:r>
              <a:rPr lang="tr-TR" b="0" dirty="0">
                <a:latin typeface="Arial" pitchFamily="34" charset="0"/>
                <a:cs typeface="Arial" pitchFamily="34" charset="0"/>
              </a:rPr>
              <a:t>Sosyal Güvenlik </a:t>
            </a:r>
          </a:p>
          <a:p>
            <a:r>
              <a:rPr lang="tr-TR" b="0" dirty="0">
                <a:latin typeface="Arial" pitchFamily="34" charset="0"/>
                <a:cs typeface="Arial" pitchFamily="34" charset="0"/>
              </a:rPr>
              <a:t>Tarımsal İşletmecilik </a:t>
            </a:r>
          </a:p>
          <a:p>
            <a:endParaRPr lang="tr-TR" dirty="0"/>
          </a:p>
        </p:txBody>
      </p:sp>
    </p:spTree>
    <p:extLst>
      <p:ext uri="{BB962C8B-B14F-4D97-AF65-F5344CB8AC3E}">
        <p14:creationId xmlns:p14="http://schemas.microsoft.com/office/powerpoint/2010/main" xmlns="" val="1247906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PALET TAÅIYICI ile ilgili gÃ¶rsel sonucu"/>
          <p:cNvPicPr>
            <a:picLocks noChangeAspect="1" noChangeArrowheads="1"/>
          </p:cNvPicPr>
          <p:nvPr/>
        </p:nvPicPr>
        <p:blipFill>
          <a:blip r:embed="rId2" cstate="print"/>
          <a:srcRect/>
          <a:stretch>
            <a:fillRect/>
          </a:stretch>
        </p:blipFill>
        <p:spPr bwMode="auto">
          <a:xfrm>
            <a:off x="7487816" y="1412776"/>
            <a:ext cx="1656184" cy="3649697"/>
          </a:xfrm>
          <a:prstGeom prst="rect">
            <a:avLst/>
          </a:prstGeom>
          <a:noFill/>
        </p:spPr>
      </p:pic>
      <p:sp>
        <p:nvSpPr>
          <p:cNvPr id="2" name="Başlık 1"/>
          <p:cNvSpPr>
            <a:spLocks noGrp="1"/>
          </p:cNvSpPr>
          <p:nvPr>
            <p:ph type="title"/>
          </p:nvPr>
        </p:nvSpPr>
        <p:spPr/>
        <p:txBody>
          <a:bodyPr/>
          <a:lstStyle/>
          <a:p>
            <a:r>
              <a:rPr lang="tr-TR" dirty="0" smtClean="0"/>
              <a:t>TAŞIMA MODELLERİ ATÖLYESİ</a:t>
            </a:r>
            <a:endParaRPr lang="tr-TR" dirty="0"/>
          </a:p>
        </p:txBody>
      </p:sp>
      <p:pic>
        <p:nvPicPr>
          <p:cNvPr id="4098" name="Picture 2" descr="C:\Documents and Settings\user\Desktop\Fotoğraflar\fotoğraf.JP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908720"/>
            <a:ext cx="6096000" cy="4572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PALET TAÅIYICI ile ilgili gÃ¶rsel sonucu"/>
          <p:cNvPicPr>
            <a:picLocks noChangeAspect="1" noChangeArrowheads="1"/>
          </p:cNvPicPr>
          <p:nvPr/>
        </p:nvPicPr>
        <p:blipFill>
          <a:blip r:embed="rId4" cstate="print"/>
          <a:srcRect/>
          <a:stretch>
            <a:fillRect/>
          </a:stretch>
        </p:blipFill>
        <p:spPr bwMode="auto">
          <a:xfrm>
            <a:off x="0" y="3284984"/>
            <a:ext cx="1619672" cy="1751665"/>
          </a:xfrm>
          <a:prstGeom prst="rect">
            <a:avLst/>
          </a:prstGeom>
          <a:noFill/>
        </p:spPr>
      </p:pic>
      <p:pic>
        <p:nvPicPr>
          <p:cNvPr id="5" name="Picture 4" descr="PALET TAÅIYICI ile ilgili gÃ¶rsel sonucu"/>
          <p:cNvPicPr>
            <a:picLocks noChangeAspect="1" noChangeArrowheads="1"/>
          </p:cNvPicPr>
          <p:nvPr/>
        </p:nvPicPr>
        <p:blipFill>
          <a:blip r:embed="rId5" cstate="print"/>
          <a:srcRect/>
          <a:stretch>
            <a:fillRect/>
          </a:stretch>
        </p:blipFill>
        <p:spPr bwMode="auto">
          <a:xfrm>
            <a:off x="4716016" y="3284984"/>
            <a:ext cx="1907704" cy="2232248"/>
          </a:xfrm>
          <a:prstGeom prst="rect">
            <a:avLst/>
          </a:prstGeom>
          <a:noFill/>
        </p:spPr>
      </p:pic>
    </p:spTree>
    <p:extLst>
      <p:ext uri="{BB962C8B-B14F-4D97-AF65-F5344CB8AC3E}">
        <p14:creationId xmlns="" xmlns:p14="http://schemas.microsoft.com/office/powerpoint/2010/main" val="319382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Ä°lgili resim"/>
          <p:cNvPicPr>
            <a:picLocks noChangeAspect="1" noChangeArrowheads="1"/>
          </p:cNvPicPr>
          <p:nvPr/>
        </p:nvPicPr>
        <p:blipFill>
          <a:blip r:embed="rId2" cstate="print"/>
          <a:srcRect/>
          <a:stretch>
            <a:fillRect/>
          </a:stretch>
        </p:blipFill>
        <p:spPr bwMode="auto">
          <a:xfrm>
            <a:off x="5652120" y="2628292"/>
            <a:ext cx="3491880" cy="2618910"/>
          </a:xfrm>
          <a:prstGeom prst="rect">
            <a:avLst/>
          </a:prstGeom>
          <a:noFill/>
        </p:spPr>
      </p:pic>
      <p:pic>
        <p:nvPicPr>
          <p:cNvPr id="17410" name="Picture 2" descr="Ä°lgili resim"/>
          <p:cNvPicPr>
            <a:picLocks noChangeAspect="1" noChangeArrowheads="1"/>
          </p:cNvPicPr>
          <p:nvPr/>
        </p:nvPicPr>
        <p:blipFill>
          <a:blip r:embed="rId3" cstate="print"/>
          <a:srcRect/>
          <a:stretch>
            <a:fillRect/>
          </a:stretch>
        </p:blipFill>
        <p:spPr bwMode="auto">
          <a:xfrm>
            <a:off x="5796137" y="4771342"/>
            <a:ext cx="3347864" cy="1775383"/>
          </a:xfrm>
          <a:prstGeom prst="rect">
            <a:avLst/>
          </a:prstGeom>
          <a:noFill/>
        </p:spPr>
      </p:pic>
      <p:pic>
        <p:nvPicPr>
          <p:cNvPr id="4" name="Picture 2" descr="Ä°lgili resim"/>
          <p:cNvPicPr>
            <a:picLocks noChangeAspect="1" noChangeArrowheads="1"/>
          </p:cNvPicPr>
          <p:nvPr/>
        </p:nvPicPr>
        <p:blipFill>
          <a:blip r:embed="rId4" cstate="print"/>
          <a:srcRect/>
          <a:stretch>
            <a:fillRect/>
          </a:stretch>
        </p:blipFill>
        <p:spPr bwMode="auto">
          <a:xfrm>
            <a:off x="6228184" y="836712"/>
            <a:ext cx="2496277" cy="1872208"/>
          </a:xfrm>
          <a:prstGeom prst="rect">
            <a:avLst/>
          </a:prstGeom>
          <a:noFill/>
        </p:spPr>
      </p:pic>
      <p:sp>
        <p:nvSpPr>
          <p:cNvPr id="2" name="Başlık 1"/>
          <p:cNvSpPr>
            <a:spLocks noGrp="1"/>
          </p:cNvSpPr>
          <p:nvPr>
            <p:ph type="title"/>
          </p:nvPr>
        </p:nvSpPr>
        <p:spPr/>
        <p:txBody>
          <a:bodyPr/>
          <a:lstStyle/>
          <a:p>
            <a:r>
              <a:rPr lang="tr-TR" dirty="0" smtClean="0"/>
              <a:t>TAŞIMA MODELLERİ ATÖLYESİ</a:t>
            </a:r>
            <a:endParaRPr lang="tr-TR" dirty="0"/>
          </a:p>
        </p:txBody>
      </p:sp>
      <p:pic>
        <p:nvPicPr>
          <p:cNvPr id="5122" name="Picture 2" descr="C:\Documents and Settings\user\Desktop\Fotoğraflar\fotoğraf 2 (2).JPG"/>
          <p:cNvPicPr>
            <a:picLocks noGrp="1" noChangeAspect="1" noChangeArrowheads="1"/>
          </p:cNvPicPr>
          <p:nvPr>
            <p:ph idx="1"/>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980728"/>
            <a:ext cx="6096000"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22819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AMBALAJ KOLÄ° ÃEÅÄ°TLERÄ° ile ilgili gÃ¶rsel sonucu"/>
          <p:cNvPicPr>
            <a:picLocks noChangeAspect="1" noChangeArrowheads="1"/>
          </p:cNvPicPr>
          <p:nvPr/>
        </p:nvPicPr>
        <p:blipFill>
          <a:blip r:embed="rId2" cstate="print"/>
          <a:srcRect/>
          <a:stretch>
            <a:fillRect/>
          </a:stretch>
        </p:blipFill>
        <p:spPr bwMode="auto">
          <a:xfrm>
            <a:off x="5868144" y="332656"/>
            <a:ext cx="2857500" cy="2828925"/>
          </a:xfrm>
          <a:prstGeom prst="rect">
            <a:avLst/>
          </a:prstGeom>
          <a:noFill/>
        </p:spPr>
      </p:pic>
      <p:pic>
        <p:nvPicPr>
          <p:cNvPr id="15362" name="Picture 2" descr="AMBALAJ KOLÄ° ÃEÅÄ°TLERÄ° ile ilgili gÃ¶rsel sonucu"/>
          <p:cNvPicPr>
            <a:picLocks noChangeAspect="1" noChangeArrowheads="1"/>
          </p:cNvPicPr>
          <p:nvPr/>
        </p:nvPicPr>
        <p:blipFill>
          <a:blip r:embed="rId3" cstate="print"/>
          <a:srcRect/>
          <a:stretch>
            <a:fillRect/>
          </a:stretch>
        </p:blipFill>
        <p:spPr bwMode="auto">
          <a:xfrm>
            <a:off x="3905250" y="2636912"/>
            <a:ext cx="5238750" cy="4381501"/>
          </a:xfrm>
          <a:prstGeom prst="rect">
            <a:avLst/>
          </a:prstGeom>
          <a:noFill/>
        </p:spPr>
      </p:pic>
      <p:sp>
        <p:nvSpPr>
          <p:cNvPr id="2" name="Başlık 1"/>
          <p:cNvSpPr>
            <a:spLocks noGrp="1"/>
          </p:cNvSpPr>
          <p:nvPr>
            <p:ph type="title"/>
          </p:nvPr>
        </p:nvSpPr>
        <p:spPr/>
        <p:txBody>
          <a:bodyPr/>
          <a:lstStyle/>
          <a:p>
            <a:r>
              <a:rPr lang="tr-TR" dirty="0" smtClean="0"/>
              <a:t>TAŞIMA MODELLERİ ATÖLYESİ</a:t>
            </a:r>
            <a:endParaRPr lang="tr-TR" dirty="0"/>
          </a:p>
        </p:txBody>
      </p:sp>
      <p:pic>
        <p:nvPicPr>
          <p:cNvPr id="9218" name="Picture 2" descr="C:\Documents and Settings\user\Desktop\Fotoğraflar\DSC_0030.JP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908720"/>
            <a:ext cx="5832648" cy="44644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1536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88640"/>
            <a:ext cx="7520940" cy="548640"/>
          </a:xfrm>
        </p:spPr>
        <p:txBody>
          <a:bodyPr/>
          <a:lstStyle/>
          <a:p>
            <a:r>
              <a:rPr lang="tr-TR" dirty="0" smtClean="0"/>
              <a:t>TEMATİK EĞİTİM;</a:t>
            </a:r>
            <a:endParaRPr lang="tr-TR" dirty="0"/>
          </a:p>
        </p:txBody>
      </p:sp>
      <p:sp>
        <p:nvSpPr>
          <p:cNvPr id="3" name="2 İçerik Yer Tutucusu"/>
          <p:cNvSpPr>
            <a:spLocks noGrp="1"/>
          </p:cNvSpPr>
          <p:nvPr>
            <p:ph idx="1"/>
          </p:nvPr>
        </p:nvSpPr>
        <p:spPr>
          <a:xfrm>
            <a:off x="179512" y="692696"/>
            <a:ext cx="8496944" cy="3987781"/>
          </a:xfrm>
        </p:spPr>
        <p:txBody>
          <a:bodyPr>
            <a:normAutofit/>
          </a:bodyPr>
          <a:lstStyle/>
          <a:p>
            <a:pPr algn="just"/>
            <a:r>
              <a:rPr lang="tr-TR" dirty="0" smtClean="0"/>
              <a:t>		</a:t>
            </a:r>
            <a:r>
              <a:rPr lang="tr-TR" b="0" dirty="0" smtClean="0"/>
              <a:t>Tematik; </a:t>
            </a:r>
            <a:r>
              <a:rPr lang="tr-TR" dirty="0" smtClean="0"/>
              <a:t>“</a:t>
            </a:r>
            <a:r>
              <a:rPr lang="tr-TR" b="0" dirty="0" smtClean="0"/>
              <a:t>Belirli bir konu-alan üzerine </a:t>
            </a:r>
            <a:r>
              <a:rPr lang="tr-TR" b="0" dirty="0" err="1" smtClean="0"/>
              <a:t>yoğunlaşılmış</a:t>
            </a:r>
            <a:r>
              <a:rPr lang="tr-TR" b="0" dirty="0" smtClean="0"/>
              <a:t>” </a:t>
            </a:r>
            <a:r>
              <a:rPr lang="tr-TR" dirty="0" smtClean="0"/>
              <a:t>Tematik eğitim; farklı disiplinleri bir tema ya da konu etrafında ilişkilendirerek kalıcılığı sağlamayı hedefleyen disiplinler arası eğitim yaklaşımıdır. Bu yaklaşım, kavramları bir bütünün içinde ele alır. Merkeze alınan derste işlenen tema-konu diğer derslerde de uygun konularda bu temayla ilişkilendirilerek işlenir. Örneğin ana konumuz “lojistik” olsun. Biz bu konuyu pekiştirmek için Türk Dili ve Edebiyatı dersinde okuma, görsel dersinde resim, coğrafya da coğrafi riskler, matematik dersinde alan hesaplarında </a:t>
            </a:r>
            <a:r>
              <a:rPr lang="tr-TR" dirty="0" err="1" smtClean="0"/>
              <a:t>konteyner</a:t>
            </a:r>
            <a:r>
              <a:rPr lang="tr-TR" dirty="0" smtClean="0"/>
              <a:t>, fizik dersinde kaldıraçlar, yabancı dil dersinde teslim terimleri …… ile konu pekiştirilir. Diğer disiplinler ile ilişki kurulur. Böylece öğrenciler değişik bakış açılarıyla çeşitli disiplinler arasında ilişki kurmayı öğrenirler. Kendi öğrenme sitilleri ile öğrenmeye yönlendirilirler. Öğrencilerin, ilgilerini çeken konuları araştırmaları, ekip çalışması yapmaları kalıcı öğrenmeleri sağlanmış olur.  </a:t>
            </a:r>
          </a:p>
          <a:p>
            <a:pPr algn="just"/>
            <a:r>
              <a:rPr lang="tr-TR" dirty="0" smtClean="0"/>
              <a:t>		</a:t>
            </a:r>
            <a:r>
              <a:rPr lang="tr-TR" dirty="0" smtClean="0"/>
              <a:t>Şubeler </a:t>
            </a:r>
            <a:r>
              <a:rPr lang="tr-TR" dirty="0" smtClean="0"/>
              <a:t>de eğitim </a:t>
            </a:r>
            <a:r>
              <a:rPr lang="tr-TR" dirty="0" smtClean="0"/>
              <a:t>öğretim yılı boyunca en az bir tema seçilir ve sınıf düzeyindeki tüm derslerdeki bazı kazanımlar seçilen tema ile ilişkilendirilerek öğrenilir. Tema çalışmaları çerçevesinde ortaya konan öğrenci ürünleri sergilenir.</a:t>
            </a:r>
          </a:p>
        </p:txBody>
      </p:sp>
      <p:pic>
        <p:nvPicPr>
          <p:cNvPr id="1026" name="Picture 2" descr="http://www.guncelakademi.com/uploads/images/tematik%20yaklasim%2006112014.jpg"/>
          <p:cNvPicPr>
            <a:picLocks noChangeAspect="1" noChangeArrowheads="1"/>
          </p:cNvPicPr>
          <p:nvPr/>
        </p:nvPicPr>
        <p:blipFill>
          <a:blip r:embed="rId2" cstate="print"/>
          <a:srcRect/>
          <a:stretch>
            <a:fillRect/>
          </a:stretch>
        </p:blipFill>
        <p:spPr bwMode="auto">
          <a:xfrm>
            <a:off x="5076057" y="4543425"/>
            <a:ext cx="4067944" cy="2314575"/>
          </a:xfrm>
          <a:prstGeom prst="rect">
            <a:avLst/>
          </a:prstGeom>
          <a:noFill/>
        </p:spPr>
      </p:pic>
      <p:pic>
        <p:nvPicPr>
          <p:cNvPr id="5" name="Picture 2" descr="C:\Users\ASUS\Desktop\protokoller\lojis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5013176"/>
            <a:ext cx="5076056" cy="184482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LEKTRÄ°KLÄ° FORKLÄ°FT ile ilgili gÃ¶rsel sonucu"/>
          <p:cNvPicPr>
            <a:picLocks noChangeAspect="1" noChangeArrowheads="1"/>
          </p:cNvPicPr>
          <p:nvPr/>
        </p:nvPicPr>
        <p:blipFill>
          <a:blip r:embed="rId2" cstate="print"/>
          <a:srcRect/>
          <a:stretch>
            <a:fillRect/>
          </a:stretch>
        </p:blipFill>
        <p:spPr bwMode="auto">
          <a:xfrm>
            <a:off x="5882816" y="332656"/>
            <a:ext cx="3261184" cy="3501405"/>
          </a:xfrm>
          <a:prstGeom prst="rect">
            <a:avLst/>
          </a:prstGeom>
          <a:noFill/>
        </p:spPr>
      </p:pic>
      <p:pic>
        <p:nvPicPr>
          <p:cNvPr id="4" name="Picture 4" descr="Ä°lgili resim"/>
          <p:cNvPicPr>
            <a:picLocks noChangeAspect="1" noChangeArrowheads="1"/>
          </p:cNvPicPr>
          <p:nvPr/>
        </p:nvPicPr>
        <p:blipFill>
          <a:blip r:embed="rId3" cstate="print"/>
          <a:srcRect/>
          <a:stretch>
            <a:fillRect/>
          </a:stretch>
        </p:blipFill>
        <p:spPr bwMode="auto">
          <a:xfrm>
            <a:off x="5714933" y="3429000"/>
            <a:ext cx="3429067" cy="2571800"/>
          </a:xfrm>
          <a:prstGeom prst="rect">
            <a:avLst/>
          </a:prstGeom>
          <a:noFill/>
        </p:spPr>
      </p:pic>
      <p:sp>
        <p:nvSpPr>
          <p:cNvPr id="2" name="Başlık 1"/>
          <p:cNvSpPr>
            <a:spLocks noGrp="1"/>
          </p:cNvSpPr>
          <p:nvPr>
            <p:ph type="title"/>
          </p:nvPr>
        </p:nvSpPr>
        <p:spPr/>
        <p:txBody>
          <a:bodyPr/>
          <a:lstStyle/>
          <a:p>
            <a:r>
              <a:rPr lang="tr-TR" dirty="0" smtClean="0"/>
              <a:t>TAŞIMA MODELLERİ ATÖLYESİ</a:t>
            </a:r>
            <a:endParaRPr lang="tr-TR" dirty="0"/>
          </a:p>
        </p:txBody>
      </p:sp>
      <p:pic>
        <p:nvPicPr>
          <p:cNvPr id="7170" name="Picture 2" descr="C:\Documents and Settings\user\Desktop\Fotoğraflar\fotoğraf 5a (4).JP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1268760"/>
            <a:ext cx="6372200" cy="4779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3859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Ä°lgili resim"/>
          <p:cNvPicPr>
            <a:picLocks noChangeAspect="1" noChangeArrowheads="1"/>
          </p:cNvPicPr>
          <p:nvPr/>
        </p:nvPicPr>
        <p:blipFill>
          <a:blip r:embed="rId2" cstate="print"/>
          <a:srcRect/>
          <a:stretch>
            <a:fillRect/>
          </a:stretch>
        </p:blipFill>
        <p:spPr bwMode="auto">
          <a:xfrm>
            <a:off x="4895528" y="260648"/>
            <a:ext cx="4248472" cy="4248472"/>
          </a:xfrm>
          <a:prstGeom prst="rect">
            <a:avLst/>
          </a:prstGeom>
          <a:noFill/>
        </p:spPr>
      </p:pic>
      <p:pic>
        <p:nvPicPr>
          <p:cNvPr id="1026" name="Picture 2" descr="Ä°lgili resim"/>
          <p:cNvPicPr>
            <a:picLocks noChangeAspect="1" noChangeArrowheads="1"/>
          </p:cNvPicPr>
          <p:nvPr/>
        </p:nvPicPr>
        <p:blipFill>
          <a:blip r:embed="rId3" cstate="print"/>
          <a:srcRect/>
          <a:stretch>
            <a:fillRect/>
          </a:stretch>
        </p:blipFill>
        <p:spPr bwMode="auto">
          <a:xfrm>
            <a:off x="0" y="764704"/>
            <a:ext cx="4608512" cy="3696411"/>
          </a:xfrm>
          <a:prstGeom prst="rect">
            <a:avLst/>
          </a:prstGeom>
          <a:noFill/>
        </p:spPr>
      </p:pic>
      <p:sp>
        <p:nvSpPr>
          <p:cNvPr id="2" name="1 Başlık"/>
          <p:cNvSpPr>
            <a:spLocks noGrp="1"/>
          </p:cNvSpPr>
          <p:nvPr>
            <p:ph type="title"/>
          </p:nvPr>
        </p:nvSpPr>
        <p:spPr>
          <a:xfrm>
            <a:off x="179512" y="188640"/>
            <a:ext cx="8712968" cy="548640"/>
          </a:xfrm>
        </p:spPr>
        <p:txBody>
          <a:bodyPr/>
          <a:lstStyle/>
          <a:p>
            <a:r>
              <a:rPr lang="tr-TR" dirty="0" err="1" smtClean="0"/>
              <a:t>Konteyner</a:t>
            </a:r>
            <a:r>
              <a:rPr lang="tr-TR" dirty="0" smtClean="0"/>
              <a:t>                                                      KONVEYÖR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60648"/>
            <a:ext cx="7520940" cy="548640"/>
          </a:xfrm>
        </p:spPr>
        <p:txBody>
          <a:bodyPr/>
          <a:lstStyle/>
          <a:p>
            <a:r>
              <a:rPr lang="tr-TR" dirty="0" smtClean="0"/>
              <a:t>FORKLİFT SİMULATÖR</a:t>
            </a:r>
            <a:endParaRPr lang="tr-TR" dirty="0"/>
          </a:p>
        </p:txBody>
      </p:sp>
      <p:pic>
        <p:nvPicPr>
          <p:cNvPr id="1026" name="Picture 2" descr="Order picker render"/>
          <p:cNvPicPr>
            <a:picLocks noChangeAspect="1" noChangeArrowheads="1"/>
          </p:cNvPicPr>
          <p:nvPr/>
        </p:nvPicPr>
        <p:blipFill>
          <a:blip r:embed="rId2" cstate="print"/>
          <a:srcRect/>
          <a:stretch>
            <a:fillRect/>
          </a:stretch>
        </p:blipFill>
        <p:spPr bwMode="auto">
          <a:xfrm>
            <a:off x="179512" y="1052736"/>
            <a:ext cx="3968329" cy="2724647"/>
          </a:xfrm>
          <a:prstGeom prst="rect">
            <a:avLst/>
          </a:prstGeom>
          <a:noFill/>
        </p:spPr>
      </p:pic>
      <p:pic>
        <p:nvPicPr>
          <p:cNvPr id="1028" name="Picture 4" descr="Forklift02"/>
          <p:cNvPicPr>
            <a:picLocks noChangeAspect="1" noChangeArrowheads="1"/>
          </p:cNvPicPr>
          <p:nvPr/>
        </p:nvPicPr>
        <p:blipFill>
          <a:blip r:embed="rId3" cstate="print"/>
          <a:srcRect/>
          <a:stretch>
            <a:fillRect/>
          </a:stretch>
        </p:blipFill>
        <p:spPr bwMode="auto">
          <a:xfrm>
            <a:off x="4211960" y="476672"/>
            <a:ext cx="4392488" cy="1996586"/>
          </a:xfrm>
          <a:prstGeom prst="rect">
            <a:avLst/>
          </a:prstGeom>
          <a:noFill/>
        </p:spPr>
      </p:pic>
      <p:pic>
        <p:nvPicPr>
          <p:cNvPr id="1030" name="Picture 6" descr="IMG_7892"/>
          <p:cNvPicPr>
            <a:picLocks noChangeAspect="1" noChangeArrowheads="1"/>
          </p:cNvPicPr>
          <p:nvPr/>
        </p:nvPicPr>
        <p:blipFill>
          <a:blip r:embed="rId4" cstate="print"/>
          <a:srcRect/>
          <a:stretch>
            <a:fillRect/>
          </a:stretch>
        </p:blipFill>
        <p:spPr bwMode="auto">
          <a:xfrm>
            <a:off x="251520" y="3861048"/>
            <a:ext cx="4073206" cy="2796655"/>
          </a:xfrm>
          <a:prstGeom prst="rect">
            <a:avLst/>
          </a:prstGeom>
          <a:noFill/>
        </p:spPr>
      </p:pic>
      <p:pic>
        <p:nvPicPr>
          <p:cNvPr id="1032" name="Picture 8" descr="&lt;mark&gt;Forklift-Simulator in London&lt;/mark&gt;"/>
          <p:cNvPicPr>
            <a:picLocks noChangeAspect="1" noChangeArrowheads="1"/>
          </p:cNvPicPr>
          <p:nvPr/>
        </p:nvPicPr>
        <p:blipFill>
          <a:blip r:embed="rId5" cstate="print"/>
          <a:srcRect/>
          <a:stretch>
            <a:fillRect/>
          </a:stretch>
        </p:blipFill>
        <p:spPr bwMode="auto">
          <a:xfrm>
            <a:off x="5004048" y="2780928"/>
            <a:ext cx="3168352" cy="403244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8640"/>
            <a:ext cx="8640960" cy="4680520"/>
          </a:xfrm>
        </p:spPr>
        <p:txBody>
          <a:bodyPr>
            <a:noAutofit/>
          </a:bodyPr>
          <a:lstStyle/>
          <a:p>
            <a:r>
              <a:rPr lang="tr-TR" sz="1400" b="0" dirty="0" smtClean="0">
                <a:latin typeface="Arial" pitchFamily="34" charset="0"/>
                <a:cs typeface="Arial" pitchFamily="34" charset="0"/>
              </a:rPr>
              <a:t>	</a:t>
            </a:r>
            <a:r>
              <a:rPr lang="tr-TR" sz="1500" b="0" dirty="0" err="1" smtClean="0">
                <a:latin typeface="Arial" pitchFamily="34" charset="0"/>
                <a:cs typeface="Arial" pitchFamily="34" charset="0"/>
              </a:rPr>
              <a:t>Forkift</a:t>
            </a:r>
            <a:r>
              <a:rPr lang="tr-TR" sz="1500" b="0" dirty="0" smtClean="0">
                <a:latin typeface="Arial" pitchFamily="34" charset="0"/>
                <a:cs typeface="Arial" pitchFamily="34" charset="0"/>
              </a:rPr>
              <a:t> </a:t>
            </a:r>
            <a:r>
              <a:rPr lang="tr-TR" sz="1500" b="0" dirty="0">
                <a:latin typeface="Arial" pitchFamily="34" charset="0"/>
                <a:cs typeface="Arial" pitchFamily="34" charset="0"/>
              </a:rPr>
              <a:t>Eğitim Simülatörü, nitelikli operatörleri eğitmek için tamamen sürükleyici ve 3D bir sanal eğitim sağlamak üzere tasarlanmıştır</a:t>
            </a:r>
            <a:r>
              <a:rPr lang="tr-TR" sz="1500" b="0" dirty="0" smtClean="0">
                <a:latin typeface="Arial" pitchFamily="34" charset="0"/>
                <a:cs typeface="Arial" pitchFamily="34" charset="0"/>
              </a:rPr>
              <a:t>. Simülasyon ile;</a:t>
            </a:r>
            <a:endParaRPr lang="tr-TR" sz="1500" b="0" dirty="0">
              <a:latin typeface="Arial" pitchFamily="34" charset="0"/>
              <a:cs typeface="Arial" pitchFamily="34" charset="0"/>
            </a:endParaRPr>
          </a:p>
          <a:p>
            <a:r>
              <a:rPr lang="tr-TR" sz="1500" b="0" dirty="0" smtClean="0">
                <a:latin typeface="Arial" pitchFamily="34" charset="0"/>
                <a:cs typeface="Arial" pitchFamily="34" charset="0"/>
              </a:rPr>
              <a:t>	Operatörlerin </a:t>
            </a:r>
            <a:r>
              <a:rPr lang="tr-TR" sz="1500" b="0" dirty="0">
                <a:latin typeface="Arial" pitchFamily="34" charset="0"/>
                <a:cs typeface="Arial" pitchFamily="34" charset="0"/>
              </a:rPr>
              <a:t>farklı çalışma alanları ve zaman bölgelerindeki kaza risklerini, emniyet uygulamalarını ve operasyon tekniklerini tamamen anlayabilecekleri etkili bir eğitim çözümüdür.</a:t>
            </a:r>
          </a:p>
          <a:p>
            <a:r>
              <a:rPr lang="tr-TR" sz="1500" b="0" dirty="0" smtClean="0">
                <a:latin typeface="Arial" pitchFamily="34" charset="0"/>
                <a:cs typeface="Arial" pitchFamily="34" charset="0"/>
              </a:rPr>
              <a:t>	Simülatörde </a:t>
            </a:r>
            <a:r>
              <a:rPr lang="tr-TR" sz="1500" b="0" dirty="0">
                <a:latin typeface="Arial" pitchFamily="34" charset="0"/>
                <a:cs typeface="Arial" pitchFamily="34" charset="0"/>
              </a:rPr>
              <a:t>kullanılan yazılım, en güvenli sürüş tekniklerini öğretmek için gerekli tüm unsurları sağlar.</a:t>
            </a:r>
          </a:p>
          <a:p>
            <a:r>
              <a:rPr lang="tr-TR" sz="1500" b="0" dirty="0" smtClean="0">
                <a:latin typeface="Arial" pitchFamily="34" charset="0"/>
                <a:cs typeface="Arial" pitchFamily="34" charset="0"/>
              </a:rPr>
              <a:t>	</a:t>
            </a:r>
            <a:r>
              <a:rPr lang="tr-TR" sz="1800" dirty="0" smtClean="0">
                <a:latin typeface="Arial" pitchFamily="34" charset="0"/>
                <a:cs typeface="Arial" pitchFamily="34" charset="0"/>
              </a:rPr>
              <a:t>Eğitim </a:t>
            </a:r>
            <a:r>
              <a:rPr lang="tr-TR" sz="1800" dirty="0">
                <a:latin typeface="Arial" pitchFamily="34" charset="0"/>
                <a:cs typeface="Arial" pitchFamily="34" charset="0"/>
              </a:rPr>
              <a:t>Simülatörleri aracılığıyla, operatörler:</a:t>
            </a:r>
          </a:p>
          <a:p>
            <a:r>
              <a:rPr lang="tr-TR" sz="1500" b="0" dirty="0" smtClean="0">
                <a:latin typeface="Arial" pitchFamily="34" charset="0"/>
                <a:cs typeface="Arial" pitchFamily="34" charset="0"/>
              </a:rPr>
              <a:t>	Çeşitli </a:t>
            </a:r>
            <a:r>
              <a:rPr lang="tr-TR" sz="1500" b="0" dirty="0">
                <a:latin typeface="Arial" pitchFamily="34" charset="0"/>
                <a:cs typeface="Arial" pitchFamily="34" charset="0"/>
              </a:rPr>
              <a:t>egzersizler ve simülasyon modülü serileri ile kaldırma, yükleme ve bankacılık gibi tüm olası araç hareketlerini </a:t>
            </a:r>
            <a:r>
              <a:rPr lang="tr-TR" sz="1500" b="0" dirty="0" smtClean="0">
                <a:latin typeface="Arial" pitchFamily="34" charset="0"/>
                <a:cs typeface="Arial" pitchFamily="34" charset="0"/>
              </a:rPr>
              <a:t>öğrenir,</a:t>
            </a:r>
            <a:endParaRPr lang="tr-TR" sz="1500" b="0" dirty="0">
              <a:latin typeface="Arial" pitchFamily="34" charset="0"/>
              <a:cs typeface="Arial" pitchFamily="34" charset="0"/>
            </a:endParaRPr>
          </a:p>
          <a:p>
            <a:r>
              <a:rPr lang="tr-TR" sz="1500" b="0" dirty="0" smtClean="0">
                <a:latin typeface="Arial" pitchFamily="34" charset="0"/>
                <a:cs typeface="Arial" pitchFamily="34" charset="0"/>
              </a:rPr>
              <a:t>	İş </a:t>
            </a:r>
            <a:r>
              <a:rPr lang="tr-TR" sz="1500" b="0" dirty="0">
                <a:latin typeface="Arial" pitchFamily="34" charset="0"/>
                <a:cs typeface="Arial" pitchFamily="34" charset="0"/>
              </a:rPr>
              <a:t>güvenliği konusunda farkındalık </a:t>
            </a:r>
            <a:r>
              <a:rPr lang="tr-TR" sz="1500" b="0" dirty="0" smtClean="0">
                <a:latin typeface="Arial" pitchFamily="34" charset="0"/>
                <a:cs typeface="Arial" pitchFamily="34" charset="0"/>
              </a:rPr>
              <a:t>kazanır,</a:t>
            </a:r>
            <a:endParaRPr lang="tr-TR" sz="1500" b="0" dirty="0">
              <a:latin typeface="Arial" pitchFamily="34" charset="0"/>
              <a:cs typeface="Arial" pitchFamily="34" charset="0"/>
            </a:endParaRPr>
          </a:p>
          <a:p>
            <a:r>
              <a:rPr lang="tr-TR" sz="1500" b="0" dirty="0" smtClean="0">
                <a:latin typeface="Arial" pitchFamily="34" charset="0"/>
                <a:cs typeface="Arial" pitchFamily="34" charset="0"/>
              </a:rPr>
              <a:t>	Yanlış </a:t>
            </a:r>
            <a:r>
              <a:rPr lang="tr-TR" sz="1500" b="0" dirty="0">
                <a:latin typeface="Arial" pitchFamily="34" charset="0"/>
                <a:cs typeface="Arial" pitchFamily="34" charset="0"/>
              </a:rPr>
              <a:t>araç kullanım tekniklerinden kaynaklanan kaza </a:t>
            </a:r>
            <a:r>
              <a:rPr lang="tr-TR" sz="1500" b="0" dirty="0" smtClean="0">
                <a:latin typeface="Arial" pitchFamily="34" charset="0"/>
                <a:cs typeface="Arial" pitchFamily="34" charset="0"/>
              </a:rPr>
              <a:t>riskleri ortadan kaldırılır,</a:t>
            </a:r>
            <a:endParaRPr lang="tr-TR" sz="1500" b="0" dirty="0">
              <a:latin typeface="Arial" pitchFamily="34" charset="0"/>
              <a:cs typeface="Arial" pitchFamily="34" charset="0"/>
            </a:endParaRPr>
          </a:p>
          <a:p>
            <a:r>
              <a:rPr lang="tr-TR" sz="1500" b="0" dirty="0" smtClean="0">
                <a:latin typeface="Arial" pitchFamily="34" charset="0"/>
                <a:cs typeface="Arial" pitchFamily="34" charset="0"/>
              </a:rPr>
              <a:t>	Acil </a:t>
            </a:r>
            <a:r>
              <a:rPr lang="tr-TR" sz="1500" b="0" dirty="0">
                <a:latin typeface="Arial" pitchFamily="34" charset="0"/>
                <a:cs typeface="Arial" pitchFamily="34" charset="0"/>
              </a:rPr>
              <a:t>ve kritik durumlar için nasıl </a:t>
            </a:r>
            <a:r>
              <a:rPr lang="tr-TR" sz="1500" b="0" dirty="0" smtClean="0">
                <a:latin typeface="Arial" pitchFamily="34" charset="0"/>
                <a:cs typeface="Arial" pitchFamily="34" charset="0"/>
              </a:rPr>
              <a:t>davranacağını öğrenir,</a:t>
            </a:r>
            <a:endParaRPr lang="tr-TR" sz="1500" b="0" dirty="0">
              <a:latin typeface="Arial" pitchFamily="34" charset="0"/>
              <a:cs typeface="Arial" pitchFamily="34" charset="0"/>
            </a:endParaRPr>
          </a:p>
          <a:p>
            <a:r>
              <a:rPr lang="tr-TR" sz="1500" b="0" dirty="0" smtClean="0">
                <a:latin typeface="Arial" pitchFamily="34" charset="0"/>
                <a:cs typeface="Arial" pitchFamily="34" charset="0"/>
              </a:rPr>
              <a:t>	Orijinal </a:t>
            </a:r>
            <a:r>
              <a:rPr lang="tr-TR" sz="1500" b="0" dirty="0">
                <a:latin typeface="Arial" pitchFamily="34" charset="0"/>
                <a:cs typeface="Arial" pitchFamily="34" charset="0"/>
              </a:rPr>
              <a:t>ekipman sayesinde gerçek </a:t>
            </a:r>
            <a:r>
              <a:rPr lang="tr-TR" sz="1500" b="0" dirty="0" err="1">
                <a:latin typeface="Arial" pitchFamily="34" charset="0"/>
                <a:cs typeface="Arial" pitchFamily="34" charset="0"/>
              </a:rPr>
              <a:t>forklift</a:t>
            </a:r>
            <a:r>
              <a:rPr lang="tr-TR" sz="1500" b="0" dirty="0">
                <a:latin typeface="Arial" pitchFamily="34" charset="0"/>
                <a:cs typeface="Arial" pitchFamily="34" charset="0"/>
              </a:rPr>
              <a:t> makinesine </a:t>
            </a:r>
            <a:r>
              <a:rPr lang="tr-TR" sz="1500" b="0" dirty="0" smtClean="0">
                <a:latin typeface="Arial" pitchFamily="34" charset="0"/>
                <a:cs typeface="Arial" pitchFamily="34" charset="0"/>
              </a:rPr>
              <a:t>alışır,</a:t>
            </a:r>
            <a:endParaRPr lang="tr-TR" sz="1500" b="0" dirty="0">
              <a:latin typeface="Arial" pitchFamily="34" charset="0"/>
              <a:cs typeface="Arial" pitchFamily="34" charset="0"/>
            </a:endParaRPr>
          </a:p>
          <a:p>
            <a:r>
              <a:rPr lang="tr-TR" sz="1500" b="0" dirty="0" smtClean="0">
                <a:latin typeface="Arial" pitchFamily="34" charset="0"/>
                <a:cs typeface="Arial" pitchFamily="34" charset="0"/>
              </a:rPr>
              <a:t>	Tanısal </a:t>
            </a:r>
            <a:r>
              <a:rPr lang="tr-TR" sz="1500" b="0" dirty="0">
                <a:latin typeface="Arial" pitchFamily="34" charset="0"/>
                <a:cs typeface="Arial" pitchFamily="34" charset="0"/>
              </a:rPr>
              <a:t>ve basılabilir raporlama sistemi ile mesleki yeteneklerini </a:t>
            </a:r>
            <a:r>
              <a:rPr lang="tr-TR" sz="1500" b="0" dirty="0" smtClean="0">
                <a:latin typeface="Arial" pitchFamily="34" charset="0"/>
                <a:cs typeface="Arial" pitchFamily="34" charset="0"/>
              </a:rPr>
              <a:t>geliştirir.</a:t>
            </a:r>
            <a:endParaRPr lang="tr-TR" sz="1500" b="0" dirty="0">
              <a:latin typeface="Arial" pitchFamily="34" charset="0"/>
              <a:cs typeface="Arial" pitchFamily="34" charset="0"/>
            </a:endParaRPr>
          </a:p>
        </p:txBody>
      </p:sp>
      <p:pic>
        <p:nvPicPr>
          <p:cNvPr id="8194" name="Picture 2" descr="C:\Users\ASUS\Desktop\indirRRR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15816" y="4991100"/>
            <a:ext cx="2447925" cy="1866900"/>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lojistik Ã§alÄ±ÅanÄ± ile ilgili gÃ¶rsel sonucu"/>
          <p:cNvPicPr>
            <a:picLocks noChangeAspect="1" noChangeArrowheads="1"/>
          </p:cNvPicPr>
          <p:nvPr/>
        </p:nvPicPr>
        <p:blipFill>
          <a:blip r:embed="rId3" cstate="print"/>
          <a:srcRect/>
          <a:stretch>
            <a:fillRect/>
          </a:stretch>
        </p:blipFill>
        <p:spPr bwMode="auto">
          <a:xfrm>
            <a:off x="0" y="5013176"/>
            <a:ext cx="2931776" cy="1844825"/>
          </a:xfrm>
          <a:prstGeom prst="rect">
            <a:avLst/>
          </a:prstGeom>
          <a:noFill/>
        </p:spPr>
      </p:pic>
      <p:pic>
        <p:nvPicPr>
          <p:cNvPr id="21510" name="Picture 6" descr="Ä°lgili resim"/>
          <p:cNvPicPr>
            <a:picLocks noChangeAspect="1" noChangeArrowheads="1"/>
          </p:cNvPicPr>
          <p:nvPr/>
        </p:nvPicPr>
        <p:blipFill>
          <a:blip r:embed="rId4" cstate="print"/>
          <a:srcRect/>
          <a:stretch>
            <a:fillRect/>
          </a:stretch>
        </p:blipFill>
        <p:spPr bwMode="auto">
          <a:xfrm>
            <a:off x="5364088" y="4869160"/>
            <a:ext cx="3779912" cy="1988840"/>
          </a:xfrm>
          <a:prstGeom prst="rect">
            <a:avLst/>
          </a:prstGeom>
          <a:noFill/>
        </p:spPr>
      </p:pic>
    </p:spTree>
    <p:extLst>
      <p:ext uri="{BB962C8B-B14F-4D97-AF65-F5344CB8AC3E}">
        <p14:creationId xmlns="" xmlns:p14="http://schemas.microsoft.com/office/powerpoint/2010/main" val="273686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520940" cy="792088"/>
          </a:xfrm>
        </p:spPr>
        <p:txBody>
          <a:bodyPr/>
          <a:lstStyle/>
          <a:p>
            <a:r>
              <a:rPr lang="tr-TR" dirty="0" smtClean="0">
                <a:solidFill>
                  <a:schemeClr val="tx1"/>
                </a:solidFill>
                <a:latin typeface="Arial" pitchFamily="34" charset="0"/>
                <a:cs typeface="Arial" pitchFamily="34" charset="0"/>
              </a:rPr>
              <a:t>Tema; LOJİSTİK eğitim </a:t>
            </a:r>
            <a:r>
              <a:rPr lang="tr-TR" dirty="0" smtClean="0">
                <a:solidFill>
                  <a:schemeClr val="tx1"/>
                </a:solidFill>
                <a:latin typeface="Arial" pitchFamily="34" charset="0"/>
                <a:cs typeface="Arial" pitchFamily="34" charset="0"/>
              </a:rPr>
              <a:t>bölgesi</a:t>
            </a:r>
            <a:br>
              <a:rPr lang="tr-TR" dirty="0" smtClean="0">
                <a:solidFill>
                  <a:schemeClr val="tx1"/>
                </a:solidFill>
                <a:latin typeface="Arial" pitchFamily="34" charset="0"/>
                <a:cs typeface="Arial" pitchFamily="34" charset="0"/>
              </a:rPr>
            </a:br>
            <a:r>
              <a:rPr lang="tr-TR" dirty="0" err="1" smtClean="0">
                <a:latin typeface="Arial" pitchFamily="34" charset="0"/>
                <a:cs typeface="Arial" pitchFamily="34" charset="0"/>
              </a:rPr>
              <a:t>theme</a:t>
            </a:r>
            <a:r>
              <a:rPr lang="tr-TR" dirty="0" smtClean="0">
                <a:latin typeface="Arial" pitchFamily="34" charset="0"/>
                <a:cs typeface="Arial" pitchFamily="34" charset="0"/>
              </a:rPr>
              <a:t>; </a:t>
            </a:r>
            <a:r>
              <a:rPr lang="tr-TR" dirty="0" err="1" smtClean="0">
                <a:latin typeface="Arial" pitchFamily="34" charset="0"/>
                <a:cs typeface="Arial" pitchFamily="34" charset="0"/>
              </a:rPr>
              <a:t>logistics</a:t>
            </a:r>
            <a:r>
              <a:rPr lang="tr-TR" dirty="0" smtClean="0">
                <a:latin typeface="Arial" pitchFamily="34" charset="0"/>
                <a:cs typeface="Arial" pitchFamily="34" charset="0"/>
              </a:rPr>
              <a:t> </a:t>
            </a:r>
            <a:r>
              <a:rPr lang="tr-TR" dirty="0" err="1" smtClean="0">
                <a:latin typeface="Arial" pitchFamily="34" charset="0"/>
                <a:cs typeface="Arial" pitchFamily="34" charset="0"/>
              </a:rPr>
              <a:t>training</a:t>
            </a:r>
            <a:r>
              <a:rPr lang="tr-TR" dirty="0" smtClean="0">
                <a:latin typeface="Arial" pitchFamily="34" charset="0"/>
                <a:cs typeface="Arial" pitchFamily="34" charset="0"/>
              </a:rPr>
              <a:t> </a:t>
            </a:r>
            <a:r>
              <a:rPr lang="tr-TR" dirty="0" err="1" smtClean="0">
                <a:latin typeface="Arial" pitchFamily="34" charset="0"/>
                <a:cs typeface="Arial" pitchFamily="34" charset="0"/>
              </a:rPr>
              <a:t>zone</a:t>
            </a:r>
            <a:endParaRPr lang="tr-TR" dirty="0">
              <a:solidFill>
                <a:schemeClr val="tx1"/>
              </a:solidFill>
              <a:latin typeface="Arial" pitchFamily="34" charset="0"/>
              <a:cs typeface="Arial" pitchFamily="34" charset="0"/>
            </a:endParaRPr>
          </a:p>
        </p:txBody>
      </p:sp>
      <p:sp>
        <p:nvSpPr>
          <p:cNvPr id="3" name="İçerik Yer Tutucusu 2"/>
          <p:cNvSpPr>
            <a:spLocks noGrp="1"/>
          </p:cNvSpPr>
          <p:nvPr>
            <p:ph idx="1"/>
          </p:nvPr>
        </p:nvSpPr>
        <p:spPr>
          <a:xfrm>
            <a:off x="395536" y="908720"/>
            <a:ext cx="8604448" cy="3240360"/>
          </a:xfrm>
        </p:spPr>
        <p:txBody>
          <a:bodyPr>
            <a:normAutofit fontScale="85000" lnSpcReduction="10000"/>
          </a:bodyPr>
          <a:lstStyle/>
          <a:p>
            <a:pPr algn="just"/>
            <a:r>
              <a:rPr lang="tr-TR" sz="2000" b="0" dirty="0" smtClean="0">
                <a:latin typeface="Arial" pitchFamily="34" charset="0"/>
                <a:cs typeface="Arial" pitchFamily="34" charset="0"/>
              </a:rPr>
              <a:t>	</a:t>
            </a:r>
            <a:r>
              <a:rPr lang="tr-TR" sz="2000" dirty="0" smtClean="0"/>
              <a:t>Lojistik; üreticiden nihai tüketiciye ulaşmak için tüm organizasyon ve kaynakları en uyumlu şekilde hareket ettirebilme yeteneği olarak iş dünyasınca tanımlanmaktadır.</a:t>
            </a:r>
          </a:p>
          <a:p>
            <a:pPr algn="just"/>
            <a:r>
              <a:rPr lang="tr-TR" sz="2000" dirty="0" smtClean="0"/>
              <a:t>	Bu çerçevede satın alma, nakliye (kara, hava, deniz, demiryolu) gümrük, sigorta, </a:t>
            </a:r>
            <a:r>
              <a:rPr lang="tr-TR" sz="2000" dirty="0" err="1" smtClean="0"/>
              <a:t>elleçleme</a:t>
            </a:r>
            <a:r>
              <a:rPr lang="tr-TR" sz="2000" dirty="0" smtClean="0"/>
              <a:t>, depolama, tedarikçi sipariş izleme, talep tahminleri, envanter yönetimi, lojistik bilgi sistemi, yedek parça desteği, dağıtım, iade işlemleri, üretime malzeme verme, katma değerli işlemler (etiketleme, fiyat-</a:t>
            </a:r>
            <a:r>
              <a:rPr lang="tr-TR" sz="2000" dirty="0" err="1" smtClean="0"/>
              <a:t>barkod</a:t>
            </a:r>
            <a:r>
              <a:rPr lang="tr-TR" sz="2000" dirty="0" smtClean="0"/>
              <a:t>, paketleme, birleştirme-ayırma, müşteri taleplerine göre ürün hazırlama vs.), rota planlaması ve araç optimizasyonu ile sevkiyat (yükleme ve varış zamanı planlama) gibi çok çeşitli faaliyetler günümüzde lojistik ile eş anlamlı hale gelmiştir.</a:t>
            </a:r>
          </a:p>
          <a:p>
            <a:pPr algn="just"/>
            <a:r>
              <a:rPr lang="tr-TR" sz="2000" b="0" dirty="0" smtClean="0">
                <a:latin typeface="Arial" pitchFamily="34" charset="0"/>
                <a:cs typeface="Arial" pitchFamily="34" charset="0"/>
              </a:rPr>
              <a:t>	Lojistik eğitimi; sipariş süreci ile başlayan taşıma</a:t>
            </a:r>
            <a:r>
              <a:rPr lang="tr-TR" sz="2000" b="0" dirty="0">
                <a:latin typeface="Arial" pitchFamily="34" charset="0"/>
                <a:cs typeface="Arial" pitchFamily="34" charset="0"/>
              </a:rPr>
              <a:t>, depolama, gümrük ve diğer tedarik zinciri prosedür işlemlerini yapma yeterliklerini kazandırmaya yönelik eğitim ve </a:t>
            </a:r>
            <a:r>
              <a:rPr lang="tr-TR" sz="2000" b="0" dirty="0" smtClean="0">
                <a:latin typeface="Arial" pitchFamily="34" charset="0"/>
                <a:cs typeface="Arial" pitchFamily="34" charset="0"/>
              </a:rPr>
              <a:t>öğretim </a:t>
            </a:r>
            <a:r>
              <a:rPr lang="tr-TR" sz="2000" b="0" dirty="0">
                <a:latin typeface="Arial" pitchFamily="34" charset="0"/>
                <a:cs typeface="Arial" pitchFamily="34" charset="0"/>
              </a:rPr>
              <a:t>verilen </a:t>
            </a:r>
            <a:r>
              <a:rPr lang="tr-TR" sz="2000" b="0" dirty="0" smtClean="0">
                <a:latin typeface="Arial" pitchFamily="34" charset="0"/>
                <a:cs typeface="Arial" pitchFamily="34" charset="0"/>
              </a:rPr>
              <a:t>daldır.</a:t>
            </a:r>
            <a:endParaRPr lang="tr-TR" sz="2000" b="0" dirty="0"/>
          </a:p>
        </p:txBody>
      </p:sp>
      <p:pic>
        <p:nvPicPr>
          <p:cNvPr id="4098" name="Picture 2" descr="C:\Users\ASUS\Desktop\lojisti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4149080"/>
            <a:ext cx="4817409" cy="270892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 descr="http://metefankara.meb.gov.tr/1_okullarimiz_ve_alanlar/Dallar/58_ulustirmaGB/7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168339"/>
            <a:ext cx="4427984" cy="26896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3642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0" y="2343150"/>
            <a:ext cx="5381625" cy="4514850"/>
          </a:xfrm>
          <a:prstGeom prst="rect">
            <a:avLst/>
          </a:prstGeom>
          <a:noFill/>
          <a:ln w="9525">
            <a:noFill/>
            <a:miter lim="800000"/>
            <a:headEnd/>
            <a:tailEnd/>
          </a:ln>
        </p:spPr>
      </p:pic>
      <p:pic>
        <p:nvPicPr>
          <p:cNvPr id="1028" name="Picture 4" descr="UFUK 2020 | HakkÄ±nda"/>
          <p:cNvPicPr>
            <a:picLocks noChangeAspect="1" noChangeArrowheads="1"/>
          </p:cNvPicPr>
          <p:nvPr/>
        </p:nvPicPr>
        <p:blipFill>
          <a:blip r:embed="rId3" cstate="print"/>
          <a:srcRect/>
          <a:stretch>
            <a:fillRect/>
          </a:stretch>
        </p:blipFill>
        <p:spPr bwMode="auto">
          <a:xfrm>
            <a:off x="5796136" y="1"/>
            <a:ext cx="3347864" cy="908719"/>
          </a:xfrm>
          <a:prstGeom prst="rect">
            <a:avLst/>
          </a:prstGeom>
          <a:noFill/>
        </p:spPr>
      </p:pic>
      <p:sp>
        <p:nvSpPr>
          <p:cNvPr id="2" name="1 Başlık"/>
          <p:cNvSpPr>
            <a:spLocks noGrp="1"/>
          </p:cNvSpPr>
          <p:nvPr>
            <p:ph type="title"/>
          </p:nvPr>
        </p:nvSpPr>
        <p:spPr>
          <a:xfrm>
            <a:off x="467544" y="116632"/>
            <a:ext cx="7520940" cy="548640"/>
          </a:xfrm>
        </p:spPr>
        <p:txBody>
          <a:bodyPr/>
          <a:lstStyle/>
          <a:p>
            <a:r>
              <a:rPr lang="tr-TR" dirty="0" smtClean="0"/>
              <a:t>HORIZON 2020</a:t>
            </a:r>
            <a:endParaRPr lang="tr-TR" dirty="0"/>
          </a:p>
        </p:txBody>
      </p:sp>
      <p:sp>
        <p:nvSpPr>
          <p:cNvPr id="3" name="2 İçerik Yer Tutucusu"/>
          <p:cNvSpPr>
            <a:spLocks noGrp="1"/>
          </p:cNvSpPr>
          <p:nvPr>
            <p:ph idx="1"/>
          </p:nvPr>
        </p:nvSpPr>
        <p:spPr>
          <a:xfrm>
            <a:off x="0" y="620689"/>
            <a:ext cx="9144000" cy="2232248"/>
          </a:xfrm>
        </p:spPr>
        <p:txBody>
          <a:bodyPr/>
          <a:lstStyle/>
          <a:p>
            <a:r>
              <a:rPr lang="tr-TR" b="0" dirty="0" smtClean="0"/>
              <a:t>	Avrupa Birliği'nin bilimsel ve uygulamalı araştırma, geliştirme ve </a:t>
            </a:r>
            <a:r>
              <a:rPr lang="tr-TR" b="0" dirty="0" err="1" smtClean="0"/>
              <a:t>inovasyon</a:t>
            </a:r>
            <a:r>
              <a:rPr lang="tr-TR" b="0" dirty="0" smtClean="0"/>
              <a:t> projelerine destek olmak üzere oluşturduğu </a:t>
            </a:r>
            <a:r>
              <a:rPr lang="tr-TR" dirty="0" smtClean="0"/>
              <a:t>HORIZON 2020</a:t>
            </a:r>
            <a:r>
              <a:rPr lang="tr-TR" b="0" dirty="0" smtClean="0"/>
              <a:t> Hibe Programı, dünyanın en yüksek bütçeli hibe programıdır. Avrupa'nın bilim, teknoloji ve politika uygulamalarının uyumlaştırılması amacıyla başlatılan </a:t>
            </a:r>
            <a:r>
              <a:rPr lang="tr-TR" dirty="0" smtClean="0"/>
              <a:t>HORIZON 2020</a:t>
            </a:r>
            <a:r>
              <a:rPr lang="tr-TR" b="0" dirty="0" smtClean="0"/>
              <a:t>, Avrupa'nın araştırma ve teknoloji geliştirme kapasitesini güçlendirmek, üniversite-sanayi işbirliğini teşvik etmek, AB ülkeleri, AB aday ülkeleri ve AB'nin işbirliği yaptığı ülkelerle AB politikalarına ilişkin farklı alanlarda işbirliğini geliştirmek amacıyla yürütülüyor. AB </a:t>
            </a:r>
            <a:r>
              <a:rPr lang="tr-TR" dirty="0" smtClean="0"/>
              <a:t>HORIZON 2020</a:t>
            </a:r>
            <a:r>
              <a:rPr lang="tr-TR" b="0" dirty="0" smtClean="0"/>
              <a:t> Hibe Programı, uluslararası ortaklıklar yolu ile geleceğin teknolojilerine yön vermeyi hedefliyor. </a:t>
            </a:r>
            <a:endParaRPr lang="tr-TR" dirty="0"/>
          </a:p>
        </p:txBody>
      </p:sp>
      <p:pic>
        <p:nvPicPr>
          <p:cNvPr id="1027" name="Picture 3"/>
          <p:cNvPicPr>
            <a:picLocks noChangeAspect="1" noChangeArrowheads="1"/>
          </p:cNvPicPr>
          <p:nvPr/>
        </p:nvPicPr>
        <p:blipFill>
          <a:blip r:embed="rId4" cstate="print"/>
          <a:srcRect/>
          <a:stretch>
            <a:fillRect/>
          </a:stretch>
        </p:blipFill>
        <p:spPr bwMode="auto">
          <a:xfrm>
            <a:off x="4824041" y="3140968"/>
            <a:ext cx="4319959" cy="371703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1" dirty="0" smtClean="0">
                <a:latin typeface="Arial" pitchFamily="34" charset="0"/>
                <a:cs typeface="Arial" pitchFamily="34" charset="0"/>
              </a:rPr>
              <a:t>Neden lojistik</a:t>
            </a:r>
            <a:endParaRPr lang="tr-TR" dirty="0">
              <a:latin typeface="Arial" pitchFamily="34" charset="0"/>
              <a:cs typeface="Arial" pitchFamily="34" charset="0"/>
            </a:endParaRPr>
          </a:p>
        </p:txBody>
      </p:sp>
      <p:sp>
        <p:nvSpPr>
          <p:cNvPr id="3" name="İçerik Yer Tutucusu 2"/>
          <p:cNvSpPr>
            <a:spLocks noGrp="1"/>
          </p:cNvSpPr>
          <p:nvPr>
            <p:ph idx="1"/>
          </p:nvPr>
        </p:nvSpPr>
        <p:spPr>
          <a:xfrm>
            <a:off x="179512" y="836712"/>
            <a:ext cx="8784976" cy="3579849"/>
          </a:xfrm>
        </p:spPr>
        <p:txBody>
          <a:bodyPr>
            <a:normAutofit fontScale="92500" lnSpcReduction="20000"/>
          </a:bodyPr>
          <a:lstStyle/>
          <a:p>
            <a:pPr algn="just"/>
            <a:r>
              <a:rPr lang="tr-TR" dirty="0" smtClean="0"/>
              <a:t>		</a:t>
            </a:r>
            <a:r>
              <a:rPr lang="tr-TR" sz="2000" dirty="0" smtClean="0"/>
              <a:t>Mersin,08.04.2009</a:t>
            </a:r>
          </a:p>
          <a:p>
            <a:pPr algn="just"/>
            <a:r>
              <a:rPr lang="tr-TR" sz="2000" dirty="0" smtClean="0"/>
              <a:t>	 	Günümüz dünyasında ekonomik savaş artık kentler arasında gerçekleşmektedir. Bu nedenle kent aktörlerinin kentlerinin kalkınma için kaynaklarını doğru analiz etmesi ve yatırımlarında doğru alanlara </a:t>
            </a:r>
            <a:r>
              <a:rPr lang="tr-TR" sz="2000" dirty="0" err="1" smtClean="0"/>
              <a:t>kanalize</a:t>
            </a:r>
            <a:r>
              <a:rPr lang="tr-TR" sz="2000" dirty="0" smtClean="0"/>
              <a:t> edilmesi kararları büyük önem taşımaktadır.</a:t>
            </a:r>
          </a:p>
          <a:p>
            <a:pPr algn="just"/>
            <a:r>
              <a:rPr lang="tr-TR" sz="2000" dirty="0" smtClean="0"/>
              <a:t>		 Mersin kenti, </a:t>
            </a:r>
            <a:r>
              <a:rPr lang="tr-TR" sz="1300" dirty="0" smtClean="0"/>
              <a:t>(2005-….) </a:t>
            </a:r>
            <a:r>
              <a:rPr lang="tr-TR" sz="2000" dirty="0" smtClean="0"/>
              <a:t>Mersin Ticaret ve Sanayi Odası liderliğinde çok sayıda kurumun katkısıyla ve 36 aylık bir çalışma sonrasında 3 sektöre yatırım yapılmasının kent için doğru olacağı saptamasında bulunmuştur. </a:t>
            </a:r>
            <a:r>
              <a:rPr lang="tr-TR" sz="2500" u="sng" dirty="0" smtClean="0"/>
              <a:t>Lojistik</a:t>
            </a:r>
            <a:r>
              <a:rPr lang="tr-TR" sz="2000" dirty="0" smtClean="0"/>
              <a:t>, Turizm ve Tarım. Akabinde her üç sektörle ilgili geniş katılımlı Platformlar kurulmuştur. Bu Platformlardan biri olan Lojistik Platformu; Dış Ticaret Müsteşarlığı, Mersin Ticaret ve Sanayi Odası ile Mersin Deniz Ticaret Odası finansal katkılarıyla bir bütçe oluşturmuş ve kentin Lojistik Strateji Planının hazırlanması işini ihale etmiştir. </a:t>
            </a:r>
            <a:r>
              <a:rPr lang="tr-TR" sz="1700" i="1" u="sng" dirty="0" smtClean="0"/>
              <a:t>(Mersin Valiliği //Şehir Planları//Mersin Lojistik Strateji Planı)</a:t>
            </a:r>
            <a:endParaRPr lang="tr-TR" sz="1700" i="1" u="sng" dirty="0"/>
          </a:p>
        </p:txBody>
      </p:sp>
      <p:pic>
        <p:nvPicPr>
          <p:cNvPr id="3074" name="Picture 2" descr="C:\Users\ASUS\Desktop\lojisti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79" y="4943475"/>
            <a:ext cx="2647663" cy="19145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ASUS\Desktop\LOJİSTİK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8144" y="4937458"/>
            <a:ext cx="3275856" cy="1914525"/>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ASUS\Desktop\LOJİSTİK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38628" y="4937459"/>
            <a:ext cx="3329516" cy="19205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5754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980728"/>
            <a:ext cx="8496944" cy="3672408"/>
          </a:xfrm>
        </p:spPr>
        <p:txBody>
          <a:bodyPr>
            <a:normAutofit fontScale="62500" lnSpcReduction="20000"/>
          </a:bodyPr>
          <a:lstStyle/>
          <a:p>
            <a:pPr marL="457200" lvl="0" indent="-457200">
              <a:buAutoNum type="arabicPeriod"/>
            </a:pPr>
            <a:r>
              <a:rPr lang="tr-TR" sz="2000" dirty="0" smtClean="0"/>
              <a:t>Uluslararası Mersin Limanı (MIP) 1.453.038 </a:t>
            </a:r>
            <a:r>
              <a:rPr lang="tr-TR" sz="2000" dirty="0" err="1" smtClean="0"/>
              <a:t>TEUs</a:t>
            </a:r>
            <a:r>
              <a:rPr lang="tr-TR" sz="2000" dirty="0" smtClean="0"/>
              <a:t> (1 </a:t>
            </a:r>
            <a:r>
              <a:rPr lang="tr-TR" sz="2000" dirty="0" err="1" smtClean="0"/>
              <a:t>TEUs</a:t>
            </a:r>
            <a:r>
              <a:rPr lang="tr-TR" sz="2000" dirty="0" smtClean="0"/>
              <a:t>=68 m</a:t>
            </a:r>
            <a:r>
              <a:rPr lang="tr-TR" sz="2000" baseline="30000" dirty="0" smtClean="0"/>
              <a:t>3 </a:t>
            </a:r>
            <a:r>
              <a:rPr lang="tr-TR" sz="2000" dirty="0" smtClean="0"/>
              <a:t> hacminde </a:t>
            </a:r>
            <a:r>
              <a:rPr lang="tr-TR" sz="2000" dirty="0" err="1" smtClean="0"/>
              <a:t>konteyner</a:t>
            </a:r>
            <a:r>
              <a:rPr lang="tr-TR" sz="2000" dirty="0" smtClean="0"/>
              <a:t>) hacmi ile dünyanın en büyük 120 </a:t>
            </a:r>
            <a:r>
              <a:rPr lang="tr-TR" sz="2000" dirty="0" err="1" smtClean="0"/>
              <a:t>konteyner</a:t>
            </a:r>
            <a:r>
              <a:rPr lang="tr-TR" sz="2000" dirty="0" smtClean="0"/>
              <a:t> limanı arasında 95. ve Türkiye'de 2. sıradadır. Türkiye’de üretilen ve dışarıdan gelen malların ülkeye giriş-çıkışının yapabildiği Mersin Limanı coğrafi konumu ile transit ticarette büyük avantaj sağlamaktadır. Düzenli uğrak yapan 20'nin üzerinde </a:t>
            </a:r>
            <a:r>
              <a:rPr lang="tr-TR" sz="2000" dirty="0" err="1" smtClean="0"/>
              <a:t>konteyner</a:t>
            </a:r>
            <a:r>
              <a:rPr lang="tr-TR" sz="2000" dirty="0" smtClean="0"/>
              <a:t> hattıyla, dünyanın tüm ana limanlarıyla bağlantılıdır. </a:t>
            </a:r>
          </a:p>
          <a:p>
            <a:pPr marL="457200" lvl="0" indent="-457200">
              <a:buAutoNum type="arabicPeriod"/>
            </a:pPr>
            <a:r>
              <a:rPr lang="tr-TR" sz="2000" dirty="0" smtClean="0"/>
              <a:t>Mersin Serbest Bölgesi 1987 yılında açılmış olup ülkemizin ilk serbest bölgesidir. Serbest bölgemizde 2016 yılında 2.856.284.425 $ ticaret gerçekleşmiştir. Bölgede 8.300 kişi istihdam edilmektedir. Sermaye yapısı itibarıyla 317 yerli, 104 yabancı, 36 yerli-yabancı ortaklı firma olmak üzere toplam 457 firma serbest bölgemizde faaliyet göstermektedir. (Depolama, montaj-</a:t>
            </a:r>
            <a:r>
              <a:rPr lang="tr-TR" sz="2000" dirty="0" err="1" smtClean="0"/>
              <a:t>demontaj</a:t>
            </a:r>
            <a:r>
              <a:rPr lang="tr-TR" sz="2000" dirty="0" smtClean="0"/>
              <a:t>, etiketleme, ambalajlama, </a:t>
            </a:r>
            <a:r>
              <a:rPr lang="tr-TR" sz="2000" dirty="0" err="1" smtClean="0"/>
              <a:t>üretm</a:t>
            </a:r>
            <a:r>
              <a:rPr lang="tr-TR" sz="2000" dirty="0" smtClean="0"/>
              <a:t>..)</a:t>
            </a:r>
          </a:p>
          <a:p>
            <a:pPr marL="457200" lvl="0" indent="-457200">
              <a:buAutoNum type="arabicPeriod"/>
            </a:pPr>
            <a:r>
              <a:rPr lang="tr-TR" sz="2000" dirty="0" smtClean="0"/>
              <a:t>Akdeniz Havzası içerisinde yer alan Mersin İli, 1.585.300 hektarlık yüzölçümü ile Türkiye'nin toplam yüzölçümünün yaklaşık %2'sini oluşturmaktadır. İlimiz arazisinin: 382.300 hektar'lık %24'i tarım arazisi olarak kullanılmaktadır.</a:t>
            </a:r>
          </a:p>
          <a:p>
            <a:pPr fontAlgn="base"/>
            <a:r>
              <a:rPr lang="tr-TR" sz="2000" dirty="0" err="1" smtClean="0"/>
              <a:t>Tükiye'nin</a:t>
            </a:r>
            <a:r>
              <a:rPr lang="tr-TR" sz="2000" dirty="0" smtClean="0"/>
              <a:t>:</a:t>
            </a:r>
          </a:p>
          <a:p>
            <a:pPr lvl="0" fontAlgn="base"/>
            <a:r>
              <a:rPr lang="tr-TR" sz="2000" dirty="0" smtClean="0"/>
              <a:t>*	Toplam Yaş meyve üretiminin %13,4'i, 	*        Toplam muz üretiminin %72'si,</a:t>
            </a:r>
          </a:p>
          <a:p>
            <a:pPr lvl="0" fontAlgn="base"/>
            <a:r>
              <a:rPr lang="tr-TR" sz="2000" dirty="0" smtClean="0"/>
              <a:t>*	Toplam çilek üretiminin %40'i,		*       Toplam Limon üretiminin %70'i, ​</a:t>
            </a:r>
          </a:p>
          <a:p>
            <a:pPr lvl="0" fontAlgn="base"/>
            <a:r>
              <a:rPr lang="tr-TR" sz="2000" dirty="0" smtClean="0"/>
              <a:t>	Mersin ilimizde gerçekleştirilmekte olup üretilen ürünler depolama, paketleme, ambalaj değiştirme faaliyetleri, ihracata yönlendirilmekte ve katma değer sağlanmaktadır.  </a:t>
            </a:r>
          </a:p>
          <a:p>
            <a:pPr fontAlgn="base"/>
            <a:r>
              <a:rPr lang="tr-TR" sz="2000" dirty="0" smtClean="0"/>
              <a:t> </a:t>
            </a:r>
          </a:p>
          <a:p>
            <a:pPr algn="just"/>
            <a:endParaRPr lang="tr-TR" sz="2000" b="0" dirty="0" smtClean="0">
              <a:latin typeface="Arial" pitchFamily="34" charset="0"/>
              <a:cs typeface="Arial" pitchFamily="34" charset="0"/>
            </a:endParaRPr>
          </a:p>
        </p:txBody>
      </p:sp>
      <p:sp>
        <p:nvSpPr>
          <p:cNvPr id="4" name="Başlık 3"/>
          <p:cNvSpPr>
            <a:spLocks noGrp="1"/>
          </p:cNvSpPr>
          <p:nvPr>
            <p:ph type="title"/>
          </p:nvPr>
        </p:nvSpPr>
        <p:spPr>
          <a:xfrm>
            <a:off x="539552" y="116632"/>
            <a:ext cx="7520940" cy="692696"/>
          </a:xfrm>
        </p:spPr>
        <p:txBody>
          <a:bodyPr/>
          <a:lstStyle/>
          <a:p>
            <a:r>
              <a:rPr lang="tr-TR" dirty="0" smtClean="0"/>
              <a:t>Lojistik Kenti mersin</a:t>
            </a:r>
            <a:br>
              <a:rPr lang="tr-TR" dirty="0" smtClean="0"/>
            </a:br>
            <a:r>
              <a:rPr lang="tr-TR" sz="2400" i="1" dirty="0" smtClean="0"/>
              <a:t>“LOJİSTİK FAALİYETLER”</a:t>
            </a:r>
            <a:endParaRPr lang="tr-TR" i="1" dirty="0"/>
          </a:p>
        </p:txBody>
      </p:sp>
      <p:pic>
        <p:nvPicPr>
          <p:cNvPr id="16385" name="Picture 1" descr="C:\Users\osman çınar\Desktop\ulaştırma tanıtımıiçin\Port_of_Mersin_(MIP).jpg"/>
          <p:cNvPicPr>
            <a:picLocks noChangeAspect="1" noChangeArrowheads="1"/>
          </p:cNvPicPr>
          <p:nvPr/>
        </p:nvPicPr>
        <p:blipFill>
          <a:blip r:embed="rId2" cstate="print"/>
          <a:srcRect/>
          <a:stretch>
            <a:fillRect/>
          </a:stretch>
        </p:blipFill>
        <p:spPr bwMode="auto">
          <a:xfrm>
            <a:off x="-1" y="4941168"/>
            <a:ext cx="3779913" cy="1916833"/>
          </a:xfrm>
          <a:prstGeom prst="rect">
            <a:avLst/>
          </a:prstGeom>
          <a:noFill/>
        </p:spPr>
      </p:pic>
      <p:pic>
        <p:nvPicPr>
          <p:cNvPr id="16387" name="Picture 3" descr="mersin serbest bÃ¶lgesi ile ilgili gÃ¶rsel sonucu"/>
          <p:cNvPicPr>
            <a:picLocks noChangeAspect="1" noChangeArrowheads="1"/>
          </p:cNvPicPr>
          <p:nvPr/>
        </p:nvPicPr>
        <p:blipFill>
          <a:blip r:embed="rId3" cstate="print"/>
          <a:srcRect/>
          <a:stretch>
            <a:fillRect/>
          </a:stretch>
        </p:blipFill>
        <p:spPr bwMode="auto">
          <a:xfrm>
            <a:off x="3779912" y="4926078"/>
            <a:ext cx="3168352" cy="1931922"/>
          </a:xfrm>
          <a:prstGeom prst="rect">
            <a:avLst/>
          </a:prstGeom>
          <a:noFill/>
        </p:spPr>
      </p:pic>
      <p:pic>
        <p:nvPicPr>
          <p:cNvPr id="16389" name="Picture 5" descr="Ä°lgili resim"/>
          <p:cNvPicPr>
            <a:picLocks noChangeAspect="1" noChangeArrowheads="1"/>
          </p:cNvPicPr>
          <p:nvPr/>
        </p:nvPicPr>
        <p:blipFill>
          <a:blip r:embed="rId4" cstate="print"/>
          <a:srcRect/>
          <a:stretch>
            <a:fillRect/>
          </a:stretch>
        </p:blipFill>
        <p:spPr bwMode="auto">
          <a:xfrm>
            <a:off x="6948264" y="4941168"/>
            <a:ext cx="2195736" cy="1916832"/>
          </a:xfrm>
          <a:prstGeom prst="rect">
            <a:avLst/>
          </a:prstGeom>
          <a:noFill/>
        </p:spPr>
      </p:pic>
    </p:spTree>
    <p:extLst>
      <p:ext uri="{BB962C8B-B14F-4D97-AF65-F5344CB8AC3E}">
        <p14:creationId xmlns="" xmlns:p14="http://schemas.microsoft.com/office/powerpoint/2010/main" val="1351156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80728"/>
            <a:ext cx="8092380" cy="3987781"/>
          </a:xfrm>
        </p:spPr>
        <p:txBody>
          <a:bodyPr>
            <a:normAutofit fontScale="92500" lnSpcReduction="20000"/>
          </a:bodyPr>
          <a:lstStyle/>
          <a:p>
            <a:pPr lvl="0" fontAlgn="base">
              <a:buAutoNum type="arabicPeriod" startAt="4"/>
            </a:pPr>
            <a:r>
              <a:rPr lang="tr-TR" dirty="0" smtClean="0"/>
              <a:t>Mersin-Tarsus Organize Sanayi Bölgemiz 1992 yılında 154 parselden oluşan 380 ha.’</a:t>
            </a:r>
            <a:r>
              <a:rPr lang="tr-TR" dirty="0" err="1" smtClean="0"/>
              <a:t>lık</a:t>
            </a:r>
            <a:r>
              <a:rPr lang="tr-TR" dirty="0" smtClean="0"/>
              <a:t> alan üzerinde faaliyete geçmiştir. Bölgenin 3 km batısında bulunan Gelişme Alanı 41 parselden oluşan 278 ha. arazi üzerinde bulunmakta olup 2012 yılında faaliyete geçmiştir. Her iki alandaki toplam 194 sanayi işletmesinden 157’si üretime geçmiş, 26'sı inşa halinde, 2'si proje safhasında olup 11 işletme ise üretimi durdurmuştur. 15.000 kişiye iş istihdamı sağlanmıştır.</a:t>
            </a:r>
          </a:p>
          <a:p>
            <a:pPr lvl="0" fontAlgn="base">
              <a:buAutoNum type="arabicPeriod" startAt="4"/>
            </a:pPr>
            <a:r>
              <a:rPr lang="tr-TR" dirty="0" smtClean="0"/>
              <a:t>Türkiye’den yapılan toplam bakliyat ihracatının yüzde 90′</a:t>
            </a:r>
            <a:r>
              <a:rPr lang="tr-TR" dirty="0" err="1" smtClean="0"/>
              <a:t>ını</a:t>
            </a:r>
            <a:r>
              <a:rPr lang="tr-TR" dirty="0" smtClean="0"/>
              <a:t> sırtlayan kente; 28 adet kırmızı mercimek fabrikası, 4 adet bulgur fabrikası bulunan kentte 100′e yakın da nohut ve fasulye ağırlıklı eleme ve depolama firması yer alıyor. Limanı sayesinde pazarlara yakın olma avantajının yanı sıra gelişmiş altyapısı depoları ve antrepoları ile de sektör temsilcileri için cazibe merkezi haline gelen Mersin, aynı zamanda hububatın da merkezi haline dönüşmeye başladı… Uluslar arası hububat ticaretinde “Yalnızca Türkiye’de değil, uluslararası piyasalarda da hep Mersin teslimi olarak konuşulur.” Anlaşma yapılır olmuştur.</a:t>
            </a:r>
          </a:p>
          <a:p>
            <a:pPr fontAlgn="base"/>
            <a:r>
              <a:rPr lang="tr-TR" dirty="0" smtClean="0"/>
              <a:t>	</a:t>
            </a:r>
          </a:p>
          <a:p>
            <a:pPr fontAlgn="base"/>
            <a:r>
              <a:rPr lang="tr-TR" dirty="0" smtClean="0"/>
              <a:t>	Ülke içindeki coğrafi konumu, genişletilme çalışmaları yapılan limanı, yapımı süren Yenice Lojistik Üssü, Uluslararası Çukurova Havaalanı, </a:t>
            </a:r>
            <a:r>
              <a:rPr lang="tr-TR" dirty="0" err="1" smtClean="0"/>
              <a:t>konteyner</a:t>
            </a:r>
            <a:r>
              <a:rPr lang="tr-TR" dirty="0" smtClean="0"/>
              <a:t> depolama sahası projesi, depo ve antrepo inşaatları, paketleme     ile yurt içi ve yurt dışına olan bağlantı kolaylığının sağlandığı avantajlarla yalnız Türkiye'nin değil aynı zamanda Ortadoğu ve Doğu Akdeniz’in en önemli ulaştırma ve lojistik merkezi konumu daha da pekişecektir.</a:t>
            </a:r>
          </a:p>
          <a:p>
            <a:endParaRPr lang="tr-TR" dirty="0"/>
          </a:p>
        </p:txBody>
      </p:sp>
      <p:sp>
        <p:nvSpPr>
          <p:cNvPr id="4" name="Başlık 3"/>
          <p:cNvSpPr>
            <a:spLocks noGrp="1"/>
          </p:cNvSpPr>
          <p:nvPr>
            <p:ph type="title"/>
          </p:nvPr>
        </p:nvSpPr>
        <p:spPr>
          <a:xfrm>
            <a:off x="539552" y="116632"/>
            <a:ext cx="7520940" cy="692696"/>
          </a:xfrm>
        </p:spPr>
        <p:txBody>
          <a:bodyPr/>
          <a:lstStyle/>
          <a:p>
            <a:r>
              <a:rPr lang="tr-TR" dirty="0" smtClean="0"/>
              <a:t>Lojistik Kenti mersin</a:t>
            </a:r>
            <a:br>
              <a:rPr lang="tr-TR" dirty="0" smtClean="0"/>
            </a:br>
            <a:r>
              <a:rPr lang="tr-TR" sz="2400" i="1" dirty="0" smtClean="0"/>
              <a:t>“LOJİSTİK FAALİYETLER”</a:t>
            </a:r>
            <a:endParaRPr lang="tr-TR" i="1" dirty="0"/>
          </a:p>
        </p:txBody>
      </p:sp>
      <p:pic>
        <p:nvPicPr>
          <p:cNvPr id="34818" name="Picture 2" descr="mersin antrepo ile ilgili gÃ¶rsel sonucu"/>
          <p:cNvPicPr>
            <a:picLocks noChangeAspect="1" noChangeArrowheads="1"/>
          </p:cNvPicPr>
          <p:nvPr/>
        </p:nvPicPr>
        <p:blipFill>
          <a:blip r:embed="rId2" cstate="print"/>
          <a:srcRect/>
          <a:stretch>
            <a:fillRect/>
          </a:stretch>
        </p:blipFill>
        <p:spPr bwMode="auto">
          <a:xfrm>
            <a:off x="0" y="4941168"/>
            <a:ext cx="3459986" cy="1916832"/>
          </a:xfrm>
          <a:prstGeom prst="rect">
            <a:avLst/>
          </a:prstGeom>
          <a:noFill/>
        </p:spPr>
      </p:pic>
      <p:pic>
        <p:nvPicPr>
          <p:cNvPr id="34820" name="Picture 4" descr="yenice lojistik kÃ¶y projesi ile ilgili gÃ¶rsel sonucu"/>
          <p:cNvPicPr>
            <a:picLocks noChangeAspect="1" noChangeArrowheads="1"/>
          </p:cNvPicPr>
          <p:nvPr/>
        </p:nvPicPr>
        <p:blipFill>
          <a:blip r:embed="rId3" cstate="print"/>
          <a:srcRect/>
          <a:stretch>
            <a:fillRect/>
          </a:stretch>
        </p:blipFill>
        <p:spPr bwMode="auto">
          <a:xfrm>
            <a:off x="3419872" y="4941168"/>
            <a:ext cx="2857500" cy="1916832"/>
          </a:xfrm>
          <a:prstGeom prst="rect">
            <a:avLst/>
          </a:prstGeom>
          <a:noFill/>
        </p:spPr>
      </p:pic>
      <p:sp>
        <p:nvSpPr>
          <p:cNvPr id="34822" name="AutoShape 6" descr="Ã§ukurova bÃ¶lgesel havalimanÄ± son durum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4824" name="Picture 8" descr="https://scontent-vie1-1.xx.fbcdn.net/v/t31.0-1/c235.8.690.690/p720x720/1559279_714955721870767_720082219_o.jpg?_nc_cat=0&amp;oh=a487423ffeaf41d44ab02d9ad1db08c2&amp;oe=5B9E0B18"/>
          <p:cNvPicPr>
            <a:picLocks noChangeAspect="1" noChangeArrowheads="1"/>
          </p:cNvPicPr>
          <p:nvPr/>
        </p:nvPicPr>
        <p:blipFill>
          <a:blip r:embed="rId4" cstate="print"/>
          <a:srcRect/>
          <a:stretch>
            <a:fillRect/>
          </a:stretch>
        </p:blipFill>
        <p:spPr bwMode="auto">
          <a:xfrm>
            <a:off x="6228184" y="4941168"/>
            <a:ext cx="2915816" cy="19168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uluslararasÄ± nakliyeciler derneÄi ile ilgili gÃ¶rsel sonucu"/>
          <p:cNvPicPr>
            <a:picLocks noChangeAspect="1" noChangeArrowheads="1"/>
          </p:cNvPicPr>
          <p:nvPr/>
        </p:nvPicPr>
        <p:blipFill>
          <a:blip r:embed="rId2" cstate="print"/>
          <a:srcRect/>
          <a:stretch>
            <a:fillRect/>
          </a:stretch>
        </p:blipFill>
        <p:spPr bwMode="auto">
          <a:xfrm>
            <a:off x="0" y="5013176"/>
            <a:ext cx="4427984" cy="1844824"/>
          </a:xfrm>
          <a:prstGeom prst="rect">
            <a:avLst/>
          </a:prstGeom>
          <a:noFill/>
        </p:spPr>
      </p:pic>
      <p:sp>
        <p:nvSpPr>
          <p:cNvPr id="2" name="Başlık 1"/>
          <p:cNvSpPr>
            <a:spLocks noGrp="1"/>
          </p:cNvSpPr>
          <p:nvPr>
            <p:ph type="title"/>
          </p:nvPr>
        </p:nvSpPr>
        <p:spPr>
          <a:xfrm>
            <a:off x="755576" y="116632"/>
            <a:ext cx="7520940" cy="548640"/>
          </a:xfrm>
        </p:spPr>
        <p:txBody>
          <a:bodyPr/>
          <a:lstStyle/>
          <a:p>
            <a:pPr algn="ctr"/>
            <a:r>
              <a:rPr lang="tr-TR" dirty="0">
                <a:latin typeface="Arial" pitchFamily="34" charset="0"/>
                <a:cs typeface="Arial" pitchFamily="34" charset="0"/>
              </a:rPr>
              <a:t>Sektörle </a:t>
            </a:r>
            <a:r>
              <a:rPr lang="tr-TR" dirty="0" err="1" smtClean="0">
                <a:latin typeface="Arial" pitchFamily="34" charset="0"/>
                <a:cs typeface="Arial" pitchFamily="34" charset="0"/>
              </a:rPr>
              <a:t>İşbİrlİğİ</a:t>
            </a:r>
            <a:r>
              <a:rPr lang="tr-TR" dirty="0" smtClean="0">
                <a:latin typeface="Arial" pitchFamily="34" charset="0"/>
                <a:cs typeface="Arial" pitchFamily="34" charset="0"/>
              </a:rPr>
              <a:t> </a:t>
            </a:r>
            <a:r>
              <a:rPr lang="tr-TR" dirty="0" err="1" smtClean="0">
                <a:latin typeface="Arial" pitchFamily="34" charset="0"/>
                <a:cs typeface="Arial" pitchFamily="34" charset="0"/>
              </a:rPr>
              <a:t>ProtokolÜ</a:t>
            </a:r>
            <a:endParaRPr lang="tr-TR" dirty="0">
              <a:latin typeface="Arial" pitchFamily="34" charset="0"/>
              <a:cs typeface="Arial" pitchFamily="34" charset="0"/>
            </a:endParaRPr>
          </a:p>
        </p:txBody>
      </p:sp>
      <p:sp>
        <p:nvSpPr>
          <p:cNvPr id="3" name="İçerik Yer Tutucusu 2"/>
          <p:cNvSpPr>
            <a:spLocks noGrp="1"/>
          </p:cNvSpPr>
          <p:nvPr>
            <p:ph idx="1"/>
          </p:nvPr>
        </p:nvSpPr>
        <p:spPr>
          <a:xfrm>
            <a:off x="0" y="692696"/>
            <a:ext cx="9036496" cy="4392487"/>
          </a:xfrm>
        </p:spPr>
        <p:txBody>
          <a:bodyPr>
            <a:noAutofit/>
          </a:bodyPr>
          <a:lstStyle/>
          <a:p>
            <a:pPr algn="just"/>
            <a:r>
              <a:rPr lang="tr-TR" b="0" dirty="0" smtClean="0">
                <a:latin typeface="Arial" pitchFamily="34" charset="0"/>
                <a:cs typeface="Arial" pitchFamily="34" charset="0"/>
              </a:rPr>
              <a:t>	</a:t>
            </a:r>
            <a:r>
              <a:rPr lang="tr-TR" sz="1500" b="0" dirty="0" smtClean="0">
                <a:latin typeface="Arial" pitchFamily="34" charset="0"/>
                <a:cs typeface="Arial" pitchFamily="34" charset="0"/>
              </a:rPr>
              <a:t>	Bakanlığımız </a:t>
            </a:r>
            <a:r>
              <a:rPr lang="tr-TR" sz="1500" b="0" dirty="0">
                <a:latin typeface="Arial" pitchFamily="34" charset="0"/>
                <a:cs typeface="Arial" pitchFamily="34" charset="0"/>
              </a:rPr>
              <a:t>Mesleki ve Teknik Eğitim Genel </a:t>
            </a:r>
            <a:r>
              <a:rPr lang="tr-TR" sz="1500" b="0" dirty="0" err="1" smtClean="0">
                <a:latin typeface="Arial" pitchFamily="34" charset="0"/>
                <a:cs typeface="Arial" pitchFamily="34" charset="0"/>
              </a:rPr>
              <a:t>Müdürlüğün’ce</a:t>
            </a:r>
            <a:r>
              <a:rPr lang="tr-TR" sz="1500" b="0" dirty="0" smtClean="0">
                <a:latin typeface="Arial" pitchFamily="34" charset="0"/>
                <a:cs typeface="Arial" pitchFamily="34" charset="0"/>
              </a:rPr>
              <a:t>; </a:t>
            </a:r>
            <a:r>
              <a:rPr lang="tr-TR" sz="1500" b="0" dirty="0">
                <a:latin typeface="Arial" pitchFamily="34" charset="0"/>
                <a:cs typeface="Arial" pitchFamily="34" charset="0"/>
              </a:rPr>
              <a:t>mesleki eğitime olan farkındalığın arttırılması hedefiyle; bölgenin ihtiyaç duyduğu eğitimli iş gücünün sağlanmasında önemli rol oynayacak, belirli bir alanda </a:t>
            </a:r>
            <a:r>
              <a:rPr lang="tr-TR" sz="1500" b="0" dirty="0" smtClean="0">
                <a:latin typeface="Arial" pitchFamily="34" charset="0"/>
                <a:cs typeface="Arial" pitchFamily="34" charset="0"/>
              </a:rPr>
              <a:t>markalaşmış Mesleki </a:t>
            </a:r>
            <a:r>
              <a:rPr lang="tr-TR" sz="1500" b="0" dirty="0">
                <a:latin typeface="Arial" pitchFamily="34" charset="0"/>
                <a:cs typeface="Arial" pitchFamily="34" charset="0"/>
              </a:rPr>
              <a:t>ve Teknik Anadolu liseleri “TEMATİK - PROJE OKUL” kapsamında UND (Uluslararası Nakliyeciler Derneği ) ile yapılan 10 yıllık protokol doğrultusunda açılmıştır. </a:t>
            </a:r>
          </a:p>
          <a:p>
            <a:pPr algn="just"/>
            <a:r>
              <a:rPr lang="tr-TR" sz="1500" b="0" dirty="0" smtClean="0">
                <a:latin typeface="Arial" pitchFamily="34" charset="0"/>
                <a:cs typeface="Arial" pitchFamily="34" charset="0"/>
              </a:rPr>
              <a:t>	Protokol </a:t>
            </a:r>
            <a:r>
              <a:rPr lang="tr-TR" sz="1500" b="0" dirty="0">
                <a:latin typeface="Arial" pitchFamily="34" charset="0"/>
                <a:cs typeface="Arial" pitchFamily="34" charset="0"/>
              </a:rPr>
              <a:t>Kapsamında Uluslararası Nakliyeciler Derneği;</a:t>
            </a:r>
          </a:p>
          <a:p>
            <a:pPr lvl="0" algn="just"/>
            <a:r>
              <a:rPr lang="tr-TR" sz="1500" b="0" dirty="0" smtClean="0">
                <a:latin typeface="Arial" pitchFamily="34" charset="0"/>
                <a:cs typeface="Arial" pitchFamily="34" charset="0"/>
              </a:rPr>
              <a:t>	Kurulacak </a:t>
            </a:r>
            <a:r>
              <a:rPr lang="tr-TR" sz="1500" b="0" dirty="0">
                <a:latin typeface="Arial" pitchFamily="34" charset="0"/>
                <a:cs typeface="Arial" pitchFamily="34" charset="0"/>
              </a:rPr>
              <a:t>Atölye/Laboratuvarların donatım malzemesi açısından desteklenmesi için üye işletmelere teşvikte bulunmak,</a:t>
            </a:r>
          </a:p>
          <a:p>
            <a:pPr lvl="0" algn="just"/>
            <a:r>
              <a:rPr lang="tr-TR" sz="1500" b="0" dirty="0" smtClean="0">
                <a:latin typeface="Arial" pitchFamily="34" charset="0"/>
                <a:cs typeface="Arial" pitchFamily="34" charset="0"/>
              </a:rPr>
              <a:t>	Alan </a:t>
            </a:r>
            <a:r>
              <a:rPr lang="tr-TR" sz="1500" b="0" dirty="0">
                <a:latin typeface="Arial" pitchFamily="34" charset="0"/>
                <a:cs typeface="Arial" pitchFamily="34" charset="0"/>
              </a:rPr>
              <a:t>mezunlarının istihdamında Uluslararası Nakliyeciler Derneği’ne üye işletmeleri teşvik etmek,</a:t>
            </a:r>
          </a:p>
          <a:p>
            <a:pPr lvl="0" algn="just"/>
            <a:r>
              <a:rPr lang="tr-TR" sz="1500" b="0" dirty="0" smtClean="0">
                <a:latin typeface="Arial" pitchFamily="34" charset="0"/>
                <a:cs typeface="Arial" pitchFamily="34" charset="0"/>
              </a:rPr>
              <a:t>	Alan </a:t>
            </a:r>
            <a:r>
              <a:rPr lang="tr-TR" sz="1500" b="0" dirty="0">
                <a:latin typeface="Arial" pitchFamily="34" charset="0"/>
                <a:cs typeface="Arial" pitchFamily="34" charset="0"/>
              </a:rPr>
              <a:t>öğrencilerine Derneğe üye işletmeler bünyesinde İşletmelerde Beceri Eğitimi/Zorunlu Staj önceliği sağlamak konusunda teşvik etmek,</a:t>
            </a:r>
          </a:p>
          <a:p>
            <a:pPr lvl="0" algn="just"/>
            <a:r>
              <a:rPr lang="tr-TR" sz="1500" b="0" dirty="0" smtClean="0">
                <a:latin typeface="Arial" pitchFamily="34" charset="0"/>
                <a:cs typeface="Arial" pitchFamily="34" charset="0"/>
              </a:rPr>
              <a:t>	Meslek </a:t>
            </a:r>
            <a:r>
              <a:rPr lang="tr-TR" sz="1500" b="0" dirty="0">
                <a:latin typeface="Arial" pitchFamily="34" charset="0"/>
                <a:cs typeface="Arial" pitchFamily="34" charset="0"/>
              </a:rPr>
              <a:t>alanı ile ilgili öğretmen ve öğrencilerin teknik gezi, gözlem ve saha inceleme faaliyetlerini desteklemek</a:t>
            </a:r>
            <a:r>
              <a:rPr lang="tr-TR" sz="1500" b="0" dirty="0" smtClean="0">
                <a:latin typeface="Arial" pitchFamily="34" charset="0"/>
                <a:cs typeface="Arial" pitchFamily="34" charset="0"/>
              </a:rPr>
              <a:t>,</a:t>
            </a:r>
          </a:p>
          <a:p>
            <a:pPr lvl="0" algn="just"/>
            <a:r>
              <a:rPr lang="tr-TR" sz="1500" b="0" dirty="0">
                <a:latin typeface="Arial" pitchFamily="34" charset="0"/>
                <a:cs typeface="Arial" pitchFamily="34" charset="0"/>
              </a:rPr>
              <a:t>	</a:t>
            </a:r>
            <a:r>
              <a:rPr lang="tr-TR" sz="1500" b="0" dirty="0" smtClean="0">
                <a:latin typeface="Arial" pitchFamily="34" charset="0"/>
                <a:cs typeface="Arial" pitchFamily="34" charset="0"/>
              </a:rPr>
              <a:t>Okulun </a:t>
            </a:r>
            <a:r>
              <a:rPr lang="tr-TR" sz="1500" b="0" dirty="0">
                <a:latin typeface="Arial" pitchFamily="34" charset="0"/>
                <a:cs typeface="Arial" pitchFamily="34" charset="0"/>
              </a:rPr>
              <a:t>ve Öğrencilerin katılacağı proje ve yarışmalarda destek sağlamak,</a:t>
            </a:r>
          </a:p>
          <a:p>
            <a:pPr lvl="0" algn="just"/>
            <a:r>
              <a:rPr lang="tr-TR" sz="1500" b="0" dirty="0" smtClean="0">
                <a:latin typeface="Arial" pitchFamily="34" charset="0"/>
                <a:cs typeface="Arial" pitchFamily="34" charset="0"/>
              </a:rPr>
              <a:t>	Ulaştırma </a:t>
            </a:r>
            <a:r>
              <a:rPr lang="tr-TR" sz="1500" b="0" dirty="0">
                <a:latin typeface="Arial" pitchFamily="34" charset="0"/>
                <a:cs typeface="Arial" pitchFamily="34" charset="0"/>
              </a:rPr>
              <a:t>Sektörüne yönelik kariyer gelişimi ve rehberlik eğitimleri vermek taahhütlerinde bulunmuştur</a:t>
            </a:r>
            <a:r>
              <a:rPr lang="tr-TR" sz="1500" b="0" dirty="0" smtClean="0">
                <a:latin typeface="Arial" pitchFamily="34" charset="0"/>
                <a:cs typeface="Arial" pitchFamily="34" charset="0"/>
              </a:rPr>
              <a:t>.</a:t>
            </a:r>
            <a:endParaRPr lang="tr-TR" sz="1500" dirty="0"/>
          </a:p>
        </p:txBody>
      </p:sp>
      <p:pic>
        <p:nvPicPr>
          <p:cNvPr id="11266" name="Picture 2" descr="C:\Users\ASUS\Desktop\indi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5013176"/>
            <a:ext cx="4716016" cy="18448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0330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tanıtım\4.png"/>
          <p:cNvPicPr>
            <a:picLocks noGrp="1" noChangeAspect="1" noChangeArrowheads="1"/>
          </p:cNvPicPr>
          <p:nvPr>
            <p:ph idx="1"/>
          </p:nvPr>
        </p:nvPicPr>
        <p:blipFill>
          <a:blip r:embed="rId2" cstate="print"/>
          <a:srcRect/>
          <a:stretch>
            <a:fillRect/>
          </a:stretch>
        </p:blipFill>
        <p:spPr bwMode="auto">
          <a:xfrm>
            <a:off x="2483768" y="116631"/>
            <a:ext cx="4896544" cy="6713004"/>
          </a:xfrm>
          <a:prstGeom prst="rect">
            <a:avLst/>
          </a:prstGeom>
          <a:noFill/>
        </p:spPr>
      </p:pic>
      <p:pic>
        <p:nvPicPr>
          <p:cNvPr id="35843" name="Picture 3" descr="F:\web haber\Okul Foto\DSC02679.JPG"/>
          <p:cNvPicPr>
            <a:picLocks noChangeAspect="1" noChangeArrowheads="1"/>
          </p:cNvPicPr>
          <p:nvPr/>
        </p:nvPicPr>
        <p:blipFill>
          <a:blip r:embed="rId3" cstate="print"/>
          <a:srcRect/>
          <a:stretch>
            <a:fillRect/>
          </a:stretch>
        </p:blipFill>
        <p:spPr bwMode="auto">
          <a:xfrm>
            <a:off x="0" y="4905164"/>
            <a:ext cx="2603781" cy="1952836"/>
          </a:xfrm>
          <a:prstGeom prst="rect">
            <a:avLst/>
          </a:prstGeom>
          <a:noFill/>
        </p:spPr>
      </p:pic>
      <p:pic>
        <p:nvPicPr>
          <p:cNvPr id="35844" name="Picture 4" descr="F:\web haber\Okul Foto\DSC02670.JPG"/>
          <p:cNvPicPr>
            <a:picLocks noChangeAspect="1" noChangeArrowheads="1"/>
          </p:cNvPicPr>
          <p:nvPr/>
        </p:nvPicPr>
        <p:blipFill>
          <a:blip r:embed="rId4" cstate="print"/>
          <a:srcRect/>
          <a:stretch>
            <a:fillRect/>
          </a:stretch>
        </p:blipFill>
        <p:spPr bwMode="auto">
          <a:xfrm>
            <a:off x="0" y="2546092"/>
            <a:ext cx="2627784" cy="2395076"/>
          </a:xfrm>
          <a:prstGeom prst="rect">
            <a:avLst/>
          </a:prstGeom>
          <a:noFill/>
        </p:spPr>
      </p:pic>
      <p:pic>
        <p:nvPicPr>
          <p:cNvPr id="35845" name="Picture 5" descr="F:\web haber\Okul Foto\DSC02666.JPG"/>
          <p:cNvPicPr>
            <a:picLocks noChangeAspect="1" noChangeArrowheads="1"/>
          </p:cNvPicPr>
          <p:nvPr/>
        </p:nvPicPr>
        <p:blipFill>
          <a:blip r:embed="rId5" cstate="print"/>
          <a:srcRect/>
          <a:stretch>
            <a:fillRect/>
          </a:stretch>
        </p:blipFill>
        <p:spPr bwMode="auto">
          <a:xfrm>
            <a:off x="7236296" y="3903375"/>
            <a:ext cx="1907704" cy="2954625"/>
          </a:xfrm>
          <a:prstGeom prst="rect">
            <a:avLst/>
          </a:prstGeom>
          <a:noFill/>
        </p:spPr>
      </p:pic>
      <p:pic>
        <p:nvPicPr>
          <p:cNvPr id="35846" name="Picture 6" descr="F:\web haber\Resim\okul1.JPG"/>
          <p:cNvPicPr>
            <a:picLocks noChangeAspect="1" noChangeArrowheads="1"/>
          </p:cNvPicPr>
          <p:nvPr/>
        </p:nvPicPr>
        <p:blipFill>
          <a:blip r:embed="rId6" cstate="print"/>
          <a:srcRect/>
          <a:stretch>
            <a:fillRect/>
          </a:stretch>
        </p:blipFill>
        <p:spPr bwMode="auto">
          <a:xfrm>
            <a:off x="0" y="188640"/>
            <a:ext cx="2651787" cy="2348880"/>
          </a:xfrm>
          <a:prstGeom prst="rect">
            <a:avLst/>
          </a:prstGeom>
          <a:noFill/>
        </p:spPr>
      </p:pic>
      <p:pic>
        <p:nvPicPr>
          <p:cNvPr id="35847" name="Picture 7" descr="F:\web haber\Resim\okul3.JPG"/>
          <p:cNvPicPr>
            <a:picLocks noChangeAspect="1" noChangeArrowheads="1"/>
          </p:cNvPicPr>
          <p:nvPr/>
        </p:nvPicPr>
        <p:blipFill>
          <a:blip r:embed="rId7" cstate="print"/>
          <a:srcRect/>
          <a:stretch>
            <a:fillRect/>
          </a:stretch>
        </p:blipFill>
        <p:spPr bwMode="auto">
          <a:xfrm>
            <a:off x="7236296" y="1110004"/>
            <a:ext cx="1907704" cy="281718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750</TotalTime>
  <Words>358</Words>
  <Application>Microsoft Office PowerPoint</Application>
  <PresentationFormat>Ekran Gösterisi (4:3)</PresentationFormat>
  <Paragraphs>131</Paragraphs>
  <Slides>23</Slides>
  <Notes>2</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Açılar</vt:lpstr>
      <vt:lpstr>Slayt 1</vt:lpstr>
      <vt:lpstr>TEMATİK EĞİTİM;</vt:lpstr>
      <vt:lpstr>Tema; LOJİSTİK eğitim bölgesi theme; logistics training zone</vt:lpstr>
      <vt:lpstr>HORIZON 2020</vt:lpstr>
      <vt:lpstr>Neden lojistik</vt:lpstr>
      <vt:lpstr>Lojistik Kenti mersin “LOJİSTİK FAALİYETLER”</vt:lpstr>
      <vt:lpstr>Lojistik Kenti mersin “LOJİSTİK FAALİYETLER”</vt:lpstr>
      <vt:lpstr>Sektörle İşbİrlİğİ ProtokolÜ</vt:lpstr>
      <vt:lpstr>Slayt 9</vt:lpstr>
      <vt:lpstr>Slayt 10</vt:lpstr>
      <vt:lpstr>İSTİHDAM ALANLARI Ulaştırma hizmetleri alanından mezun olan öğrenciler, seçtikleri dal, meslekte kazandIklarI yeterlİkler doğrultusunda; </vt:lpstr>
      <vt:lpstr>Meslek ElemanInda Aranan Özellikler</vt:lpstr>
      <vt:lpstr>EĞİTİM VE KARİYER İMKÂNLARI</vt:lpstr>
      <vt:lpstr>ULAŞTIRMA HİZMETLERİ  Mezunu  Öğrencilerin Tercih Edebileceği  Lisans (4 yıllık) Programlar</vt:lpstr>
      <vt:lpstr>ULAŞTIRMA HİZMETLERİ  Mezunu  Adayların Yerleşebileceği  2  YILLIK Önlisans  Programlar   (Bu programlar tercih edildiği  takdirde ek puan ilave edilmektedir.) </vt:lpstr>
      <vt:lpstr>ULAŞTIRMA HİZMETLERİ  Mezunu  Adayların Yerleşebileceği  2  YILLIK Önlisans  Programlar   (Bu programlar tercih edildiği  takdirde ek puan ilave edilmektedir.)</vt:lpstr>
      <vt:lpstr>TAŞIMA MODELLERİ ATÖLYESİ</vt:lpstr>
      <vt:lpstr>TAŞIMA MODELLERİ ATÖLYESİ</vt:lpstr>
      <vt:lpstr>TAŞIMA MODELLERİ ATÖLYESİ</vt:lpstr>
      <vt:lpstr>TAŞIMA MODELLERİ ATÖLYESİ</vt:lpstr>
      <vt:lpstr>Konteyner                                                      KONVEYÖR</vt:lpstr>
      <vt:lpstr>FORKLİFT SİMULATÖR</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ULAŞTIRMA HİZMETLERİ ALAN TANITIMI</dc:title>
  <dc:creator>Toshiba</dc:creator>
  <cp:lastModifiedBy>oznw</cp:lastModifiedBy>
  <cp:revision>99</cp:revision>
  <cp:lastPrinted>2013-12-27T08:09:26Z</cp:lastPrinted>
  <dcterms:modified xsi:type="dcterms:W3CDTF">2018-06-26T12:28:42Z</dcterms:modified>
</cp:coreProperties>
</file>